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75" r:id="rId3"/>
    <p:sldId id="371" r:id="rId4"/>
    <p:sldId id="276" r:id="rId5"/>
    <p:sldId id="370" r:id="rId6"/>
    <p:sldId id="277" r:id="rId7"/>
    <p:sldId id="270" r:id="rId8"/>
    <p:sldId id="278" r:id="rId9"/>
    <p:sldId id="279" r:id="rId10"/>
    <p:sldId id="260" r:id="rId11"/>
    <p:sldId id="280" r:id="rId12"/>
    <p:sldId id="281" r:id="rId13"/>
    <p:sldId id="262" r:id="rId14"/>
    <p:sldId id="263" r:id="rId15"/>
    <p:sldId id="360" r:id="rId16"/>
    <p:sldId id="261" r:id="rId17"/>
    <p:sldId id="369" r:id="rId18"/>
    <p:sldId id="361" r:id="rId19"/>
    <p:sldId id="326" r:id="rId20"/>
    <p:sldId id="372"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40"/>
    <p:restoredTop sz="94694"/>
  </p:normalViewPr>
  <p:slideViewPr>
    <p:cSldViewPr snapToGrid="0" snapToObjects="1">
      <p:cViewPr varScale="1">
        <p:scale>
          <a:sx n="128" d="100"/>
          <a:sy n="128" d="100"/>
        </p:scale>
        <p:origin x="40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1A8BC6-46DE-D842-B0E9-3AD53A94C84E}" type="datetimeFigureOut">
              <a:rPr lang="fr-FR" smtClean="0"/>
              <a:t>25/07/2022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AA6ED-06B2-3E48-A8B4-FB171FD6CC47}" type="slidenum">
              <a:rPr lang="fr-FR" smtClean="0"/>
              <a:t>‹N°›</a:t>
            </a:fld>
            <a:endParaRPr lang="fr-FR"/>
          </a:p>
        </p:txBody>
      </p:sp>
    </p:spTree>
    <p:extLst>
      <p:ext uri="{BB962C8B-B14F-4D97-AF65-F5344CB8AC3E}">
        <p14:creationId xmlns:p14="http://schemas.microsoft.com/office/powerpoint/2010/main" val="894804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A69B98-1E23-B64C-94E3-8A06A5B5022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7358FA8-E8A1-E747-9A1F-6A5BA022F8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8502161-F9F4-C44C-8DC2-882A3735317E}"/>
              </a:ext>
            </a:extLst>
          </p:cNvPr>
          <p:cNvSpPr>
            <a:spLocks noGrp="1"/>
          </p:cNvSpPr>
          <p:nvPr>
            <p:ph type="dt" sz="half" idx="10"/>
          </p:nvPr>
        </p:nvSpPr>
        <p:spPr/>
        <p:txBody>
          <a:bodyPr/>
          <a:lstStyle/>
          <a:p>
            <a:fld id="{215A2F7B-5F90-3C4B-998C-E28CD9A0A3C2}" type="datetimeFigureOut">
              <a:rPr lang="fr-FR" smtClean="0"/>
              <a:t>25/07/2022</a:t>
            </a:fld>
            <a:endParaRPr lang="fr-FR"/>
          </a:p>
        </p:txBody>
      </p:sp>
      <p:sp>
        <p:nvSpPr>
          <p:cNvPr id="5" name="Espace réservé du pied de page 4">
            <a:extLst>
              <a:ext uri="{FF2B5EF4-FFF2-40B4-BE49-F238E27FC236}">
                <a16:creationId xmlns:a16="http://schemas.microsoft.com/office/drawing/2014/main" id="{1DD7BE50-3D3B-6B45-BB34-AD07434039D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437D8AE-3889-624E-88D9-D36C65648DD8}"/>
              </a:ext>
            </a:extLst>
          </p:cNvPr>
          <p:cNvSpPr>
            <a:spLocks noGrp="1"/>
          </p:cNvSpPr>
          <p:nvPr>
            <p:ph type="sldNum" sz="quarter" idx="12"/>
          </p:nvPr>
        </p:nvSpPr>
        <p:spPr/>
        <p:txBody>
          <a:bodyPr/>
          <a:lstStyle/>
          <a:p>
            <a:fld id="{6CEED4EC-34E0-FF45-8E05-E7F487719E86}" type="slidenum">
              <a:rPr lang="fr-FR" smtClean="0"/>
              <a:t>‹N°›</a:t>
            </a:fld>
            <a:endParaRPr lang="fr-FR"/>
          </a:p>
        </p:txBody>
      </p:sp>
    </p:spTree>
    <p:extLst>
      <p:ext uri="{BB962C8B-B14F-4D97-AF65-F5344CB8AC3E}">
        <p14:creationId xmlns:p14="http://schemas.microsoft.com/office/powerpoint/2010/main" val="594771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19DC5F-AC81-0944-AA8F-D4450DC81CC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9A95736-EB56-2A4D-8D1E-B5435D687E0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42BD5D1-A7B3-FF4F-B2E3-C31BBCCB55F2}"/>
              </a:ext>
            </a:extLst>
          </p:cNvPr>
          <p:cNvSpPr>
            <a:spLocks noGrp="1"/>
          </p:cNvSpPr>
          <p:nvPr>
            <p:ph type="dt" sz="half" idx="10"/>
          </p:nvPr>
        </p:nvSpPr>
        <p:spPr/>
        <p:txBody>
          <a:bodyPr/>
          <a:lstStyle/>
          <a:p>
            <a:fld id="{215A2F7B-5F90-3C4B-998C-E28CD9A0A3C2}" type="datetimeFigureOut">
              <a:rPr lang="fr-FR" smtClean="0"/>
              <a:t>25/07/2022</a:t>
            </a:fld>
            <a:endParaRPr lang="fr-FR"/>
          </a:p>
        </p:txBody>
      </p:sp>
      <p:sp>
        <p:nvSpPr>
          <p:cNvPr id="5" name="Espace réservé du pied de page 4">
            <a:extLst>
              <a:ext uri="{FF2B5EF4-FFF2-40B4-BE49-F238E27FC236}">
                <a16:creationId xmlns:a16="http://schemas.microsoft.com/office/drawing/2014/main" id="{7942657A-B09B-7349-894A-EEDD0BEEF93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A3EE45F-4415-1742-B7A3-9A74A4169C1A}"/>
              </a:ext>
            </a:extLst>
          </p:cNvPr>
          <p:cNvSpPr>
            <a:spLocks noGrp="1"/>
          </p:cNvSpPr>
          <p:nvPr>
            <p:ph type="sldNum" sz="quarter" idx="12"/>
          </p:nvPr>
        </p:nvSpPr>
        <p:spPr/>
        <p:txBody>
          <a:bodyPr/>
          <a:lstStyle/>
          <a:p>
            <a:fld id="{6CEED4EC-34E0-FF45-8E05-E7F487719E86}" type="slidenum">
              <a:rPr lang="fr-FR" smtClean="0"/>
              <a:t>‹N°›</a:t>
            </a:fld>
            <a:endParaRPr lang="fr-FR"/>
          </a:p>
        </p:txBody>
      </p:sp>
    </p:spTree>
    <p:extLst>
      <p:ext uri="{BB962C8B-B14F-4D97-AF65-F5344CB8AC3E}">
        <p14:creationId xmlns:p14="http://schemas.microsoft.com/office/powerpoint/2010/main" val="2827814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C5F6126-5673-A648-9DF9-00A69DD23BC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74DC6CA-5928-E048-81AA-09E2BF059C2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C88FF53-FD5D-A14A-BAAC-21CB0C8234ED}"/>
              </a:ext>
            </a:extLst>
          </p:cNvPr>
          <p:cNvSpPr>
            <a:spLocks noGrp="1"/>
          </p:cNvSpPr>
          <p:nvPr>
            <p:ph type="dt" sz="half" idx="10"/>
          </p:nvPr>
        </p:nvSpPr>
        <p:spPr/>
        <p:txBody>
          <a:bodyPr/>
          <a:lstStyle/>
          <a:p>
            <a:fld id="{215A2F7B-5F90-3C4B-998C-E28CD9A0A3C2}" type="datetimeFigureOut">
              <a:rPr lang="fr-FR" smtClean="0"/>
              <a:t>25/07/2022</a:t>
            </a:fld>
            <a:endParaRPr lang="fr-FR"/>
          </a:p>
        </p:txBody>
      </p:sp>
      <p:sp>
        <p:nvSpPr>
          <p:cNvPr id="5" name="Espace réservé du pied de page 4">
            <a:extLst>
              <a:ext uri="{FF2B5EF4-FFF2-40B4-BE49-F238E27FC236}">
                <a16:creationId xmlns:a16="http://schemas.microsoft.com/office/drawing/2014/main" id="{2476E832-8FDE-0F4E-B5A4-184BE157674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DB8CB61-27AE-C24D-AA27-766045DC122D}"/>
              </a:ext>
            </a:extLst>
          </p:cNvPr>
          <p:cNvSpPr>
            <a:spLocks noGrp="1"/>
          </p:cNvSpPr>
          <p:nvPr>
            <p:ph type="sldNum" sz="quarter" idx="12"/>
          </p:nvPr>
        </p:nvSpPr>
        <p:spPr/>
        <p:txBody>
          <a:bodyPr/>
          <a:lstStyle/>
          <a:p>
            <a:fld id="{6CEED4EC-34E0-FF45-8E05-E7F487719E86}" type="slidenum">
              <a:rPr lang="fr-FR" smtClean="0"/>
              <a:t>‹N°›</a:t>
            </a:fld>
            <a:endParaRPr lang="fr-FR"/>
          </a:p>
        </p:txBody>
      </p:sp>
    </p:spTree>
    <p:extLst>
      <p:ext uri="{BB962C8B-B14F-4D97-AF65-F5344CB8AC3E}">
        <p14:creationId xmlns:p14="http://schemas.microsoft.com/office/powerpoint/2010/main" val="263591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DD4EFF-AD48-AC46-9AFF-783CBFFB919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142B373-940E-7F4C-BC5E-450B14BC829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AAAC554-CC5B-FF47-82AE-D784B56CA986}"/>
              </a:ext>
            </a:extLst>
          </p:cNvPr>
          <p:cNvSpPr>
            <a:spLocks noGrp="1"/>
          </p:cNvSpPr>
          <p:nvPr>
            <p:ph type="dt" sz="half" idx="10"/>
          </p:nvPr>
        </p:nvSpPr>
        <p:spPr/>
        <p:txBody>
          <a:bodyPr/>
          <a:lstStyle/>
          <a:p>
            <a:fld id="{215A2F7B-5F90-3C4B-998C-E28CD9A0A3C2}" type="datetimeFigureOut">
              <a:rPr lang="fr-FR" smtClean="0"/>
              <a:t>25/07/2022</a:t>
            </a:fld>
            <a:endParaRPr lang="fr-FR"/>
          </a:p>
        </p:txBody>
      </p:sp>
      <p:sp>
        <p:nvSpPr>
          <p:cNvPr id="5" name="Espace réservé du pied de page 4">
            <a:extLst>
              <a:ext uri="{FF2B5EF4-FFF2-40B4-BE49-F238E27FC236}">
                <a16:creationId xmlns:a16="http://schemas.microsoft.com/office/drawing/2014/main" id="{B9F3C454-1C0D-AD4F-AF65-FF71C7B4CB9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8B042A0-F9DA-9A40-B085-509980D6698E}"/>
              </a:ext>
            </a:extLst>
          </p:cNvPr>
          <p:cNvSpPr>
            <a:spLocks noGrp="1"/>
          </p:cNvSpPr>
          <p:nvPr>
            <p:ph type="sldNum" sz="quarter" idx="12"/>
          </p:nvPr>
        </p:nvSpPr>
        <p:spPr/>
        <p:txBody>
          <a:bodyPr/>
          <a:lstStyle/>
          <a:p>
            <a:fld id="{6CEED4EC-34E0-FF45-8E05-E7F487719E86}" type="slidenum">
              <a:rPr lang="fr-FR" smtClean="0"/>
              <a:t>‹N°›</a:t>
            </a:fld>
            <a:endParaRPr lang="fr-FR"/>
          </a:p>
        </p:txBody>
      </p:sp>
    </p:spTree>
    <p:extLst>
      <p:ext uri="{BB962C8B-B14F-4D97-AF65-F5344CB8AC3E}">
        <p14:creationId xmlns:p14="http://schemas.microsoft.com/office/powerpoint/2010/main" val="1899229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078C0C-95DF-FF47-9BF0-5F50AB96A9F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CB6DEC4-1A9D-0E41-A4A6-AD3513A748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15366C3-09EB-604E-A78B-A3CEEE73C5F6}"/>
              </a:ext>
            </a:extLst>
          </p:cNvPr>
          <p:cNvSpPr>
            <a:spLocks noGrp="1"/>
          </p:cNvSpPr>
          <p:nvPr>
            <p:ph type="dt" sz="half" idx="10"/>
          </p:nvPr>
        </p:nvSpPr>
        <p:spPr/>
        <p:txBody>
          <a:bodyPr/>
          <a:lstStyle/>
          <a:p>
            <a:fld id="{215A2F7B-5F90-3C4B-998C-E28CD9A0A3C2}" type="datetimeFigureOut">
              <a:rPr lang="fr-FR" smtClean="0"/>
              <a:t>25/07/2022</a:t>
            </a:fld>
            <a:endParaRPr lang="fr-FR"/>
          </a:p>
        </p:txBody>
      </p:sp>
      <p:sp>
        <p:nvSpPr>
          <p:cNvPr id="5" name="Espace réservé du pied de page 4">
            <a:extLst>
              <a:ext uri="{FF2B5EF4-FFF2-40B4-BE49-F238E27FC236}">
                <a16:creationId xmlns:a16="http://schemas.microsoft.com/office/drawing/2014/main" id="{8A687B40-5DAC-3F4A-BC63-64529FDF5EF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0898D3C-5AF1-3D4E-ABC4-EEA6CDC9A49A}"/>
              </a:ext>
            </a:extLst>
          </p:cNvPr>
          <p:cNvSpPr>
            <a:spLocks noGrp="1"/>
          </p:cNvSpPr>
          <p:nvPr>
            <p:ph type="sldNum" sz="quarter" idx="12"/>
          </p:nvPr>
        </p:nvSpPr>
        <p:spPr/>
        <p:txBody>
          <a:bodyPr/>
          <a:lstStyle/>
          <a:p>
            <a:fld id="{6CEED4EC-34E0-FF45-8E05-E7F487719E86}" type="slidenum">
              <a:rPr lang="fr-FR" smtClean="0"/>
              <a:t>‹N°›</a:t>
            </a:fld>
            <a:endParaRPr lang="fr-FR"/>
          </a:p>
        </p:txBody>
      </p:sp>
    </p:spTree>
    <p:extLst>
      <p:ext uri="{BB962C8B-B14F-4D97-AF65-F5344CB8AC3E}">
        <p14:creationId xmlns:p14="http://schemas.microsoft.com/office/powerpoint/2010/main" val="2859751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114F0-A618-5241-A68A-F6DC939349E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9612951-AF5E-B941-8801-C90DCEC8E92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8E9A444-CF75-F944-8970-4F1CD63E6A8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8D0572C-58F0-A045-820F-90CFCD9D4604}"/>
              </a:ext>
            </a:extLst>
          </p:cNvPr>
          <p:cNvSpPr>
            <a:spLocks noGrp="1"/>
          </p:cNvSpPr>
          <p:nvPr>
            <p:ph type="dt" sz="half" idx="10"/>
          </p:nvPr>
        </p:nvSpPr>
        <p:spPr/>
        <p:txBody>
          <a:bodyPr/>
          <a:lstStyle/>
          <a:p>
            <a:fld id="{215A2F7B-5F90-3C4B-998C-E28CD9A0A3C2}" type="datetimeFigureOut">
              <a:rPr lang="fr-FR" smtClean="0"/>
              <a:t>25/07/2022</a:t>
            </a:fld>
            <a:endParaRPr lang="fr-FR"/>
          </a:p>
        </p:txBody>
      </p:sp>
      <p:sp>
        <p:nvSpPr>
          <p:cNvPr id="6" name="Espace réservé du pied de page 5">
            <a:extLst>
              <a:ext uri="{FF2B5EF4-FFF2-40B4-BE49-F238E27FC236}">
                <a16:creationId xmlns:a16="http://schemas.microsoft.com/office/drawing/2014/main" id="{84FF2363-2671-0E40-83C0-EF5D960BB8D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49EFA0C-2DCF-E04F-BACC-8E5D9545E2ED}"/>
              </a:ext>
            </a:extLst>
          </p:cNvPr>
          <p:cNvSpPr>
            <a:spLocks noGrp="1"/>
          </p:cNvSpPr>
          <p:nvPr>
            <p:ph type="sldNum" sz="quarter" idx="12"/>
          </p:nvPr>
        </p:nvSpPr>
        <p:spPr/>
        <p:txBody>
          <a:bodyPr/>
          <a:lstStyle/>
          <a:p>
            <a:fld id="{6CEED4EC-34E0-FF45-8E05-E7F487719E86}" type="slidenum">
              <a:rPr lang="fr-FR" smtClean="0"/>
              <a:t>‹N°›</a:t>
            </a:fld>
            <a:endParaRPr lang="fr-FR"/>
          </a:p>
        </p:txBody>
      </p:sp>
    </p:spTree>
    <p:extLst>
      <p:ext uri="{BB962C8B-B14F-4D97-AF65-F5344CB8AC3E}">
        <p14:creationId xmlns:p14="http://schemas.microsoft.com/office/powerpoint/2010/main" val="2886105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632172-1E79-674B-8D0F-AA37F4E65CF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747F69D-6168-A341-BB26-9CEDAD6118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B29B01A-24A0-634E-9AC3-CAC0CEFD784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B807369-807D-AD4D-A0F1-EA85D2C97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6AF863B-00DF-074C-B9A5-1999E8A6B96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79226DB-5EDC-1049-9F75-374F616BEE0C}"/>
              </a:ext>
            </a:extLst>
          </p:cNvPr>
          <p:cNvSpPr>
            <a:spLocks noGrp="1"/>
          </p:cNvSpPr>
          <p:nvPr>
            <p:ph type="dt" sz="half" idx="10"/>
          </p:nvPr>
        </p:nvSpPr>
        <p:spPr/>
        <p:txBody>
          <a:bodyPr/>
          <a:lstStyle/>
          <a:p>
            <a:fld id="{215A2F7B-5F90-3C4B-998C-E28CD9A0A3C2}" type="datetimeFigureOut">
              <a:rPr lang="fr-FR" smtClean="0"/>
              <a:t>25/07/2022</a:t>
            </a:fld>
            <a:endParaRPr lang="fr-FR"/>
          </a:p>
        </p:txBody>
      </p:sp>
      <p:sp>
        <p:nvSpPr>
          <p:cNvPr id="8" name="Espace réservé du pied de page 7">
            <a:extLst>
              <a:ext uri="{FF2B5EF4-FFF2-40B4-BE49-F238E27FC236}">
                <a16:creationId xmlns:a16="http://schemas.microsoft.com/office/drawing/2014/main" id="{3B6A2F0B-0147-4041-ADA7-1DDB11C7210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90CC03E-2706-F74E-B4A9-2CB2EE7B5435}"/>
              </a:ext>
            </a:extLst>
          </p:cNvPr>
          <p:cNvSpPr>
            <a:spLocks noGrp="1"/>
          </p:cNvSpPr>
          <p:nvPr>
            <p:ph type="sldNum" sz="quarter" idx="12"/>
          </p:nvPr>
        </p:nvSpPr>
        <p:spPr/>
        <p:txBody>
          <a:bodyPr/>
          <a:lstStyle/>
          <a:p>
            <a:fld id="{6CEED4EC-34E0-FF45-8E05-E7F487719E86}" type="slidenum">
              <a:rPr lang="fr-FR" smtClean="0"/>
              <a:t>‹N°›</a:t>
            </a:fld>
            <a:endParaRPr lang="fr-FR"/>
          </a:p>
        </p:txBody>
      </p:sp>
    </p:spTree>
    <p:extLst>
      <p:ext uri="{BB962C8B-B14F-4D97-AF65-F5344CB8AC3E}">
        <p14:creationId xmlns:p14="http://schemas.microsoft.com/office/powerpoint/2010/main" val="740930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B17925-8D04-AF40-9E2F-1347FCD3D39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7B98173-0849-044B-98CC-1EFFE8884DC0}"/>
              </a:ext>
            </a:extLst>
          </p:cNvPr>
          <p:cNvSpPr>
            <a:spLocks noGrp="1"/>
          </p:cNvSpPr>
          <p:nvPr>
            <p:ph type="dt" sz="half" idx="10"/>
          </p:nvPr>
        </p:nvSpPr>
        <p:spPr/>
        <p:txBody>
          <a:bodyPr/>
          <a:lstStyle/>
          <a:p>
            <a:fld id="{215A2F7B-5F90-3C4B-998C-E28CD9A0A3C2}" type="datetimeFigureOut">
              <a:rPr lang="fr-FR" smtClean="0"/>
              <a:t>25/07/2022</a:t>
            </a:fld>
            <a:endParaRPr lang="fr-FR"/>
          </a:p>
        </p:txBody>
      </p:sp>
      <p:sp>
        <p:nvSpPr>
          <p:cNvPr id="4" name="Espace réservé du pied de page 3">
            <a:extLst>
              <a:ext uri="{FF2B5EF4-FFF2-40B4-BE49-F238E27FC236}">
                <a16:creationId xmlns:a16="http://schemas.microsoft.com/office/drawing/2014/main" id="{C5872388-EFB3-7345-91CF-AB62BA66F69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C95CD55-CCA1-3849-BF0F-A05BE5FBA549}"/>
              </a:ext>
            </a:extLst>
          </p:cNvPr>
          <p:cNvSpPr>
            <a:spLocks noGrp="1"/>
          </p:cNvSpPr>
          <p:nvPr>
            <p:ph type="sldNum" sz="quarter" idx="12"/>
          </p:nvPr>
        </p:nvSpPr>
        <p:spPr/>
        <p:txBody>
          <a:bodyPr/>
          <a:lstStyle/>
          <a:p>
            <a:fld id="{6CEED4EC-34E0-FF45-8E05-E7F487719E86}" type="slidenum">
              <a:rPr lang="fr-FR" smtClean="0"/>
              <a:t>‹N°›</a:t>
            </a:fld>
            <a:endParaRPr lang="fr-FR"/>
          </a:p>
        </p:txBody>
      </p:sp>
    </p:spTree>
    <p:extLst>
      <p:ext uri="{BB962C8B-B14F-4D97-AF65-F5344CB8AC3E}">
        <p14:creationId xmlns:p14="http://schemas.microsoft.com/office/powerpoint/2010/main" val="2022477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7399E81-03D8-6A40-868C-4A1BAD0E1E23}"/>
              </a:ext>
            </a:extLst>
          </p:cNvPr>
          <p:cNvSpPr>
            <a:spLocks noGrp="1"/>
          </p:cNvSpPr>
          <p:nvPr>
            <p:ph type="dt" sz="half" idx="10"/>
          </p:nvPr>
        </p:nvSpPr>
        <p:spPr/>
        <p:txBody>
          <a:bodyPr/>
          <a:lstStyle/>
          <a:p>
            <a:fld id="{215A2F7B-5F90-3C4B-998C-E28CD9A0A3C2}" type="datetimeFigureOut">
              <a:rPr lang="fr-FR" smtClean="0"/>
              <a:t>25/07/2022</a:t>
            </a:fld>
            <a:endParaRPr lang="fr-FR"/>
          </a:p>
        </p:txBody>
      </p:sp>
      <p:sp>
        <p:nvSpPr>
          <p:cNvPr id="3" name="Espace réservé du pied de page 2">
            <a:extLst>
              <a:ext uri="{FF2B5EF4-FFF2-40B4-BE49-F238E27FC236}">
                <a16:creationId xmlns:a16="http://schemas.microsoft.com/office/drawing/2014/main" id="{783CDAEE-244A-3F4F-8306-5FC340B558C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2F2A2E9-2389-6847-B861-7659E8D1F670}"/>
              </a:ext>
            </a:extLst>
          </p:cNvPr>
          <p:cNvSpPr>
            <a:spLocks noGrp="1"/>
          </p:cNvSpPr>
          <p:nvPr>
            <p:ph type="sldNum" sz="quarter" idx="12"/>
          </p:nvPr>
        </p:nvSpPr>
        <p:spPr/>
        <p:txBody>
          <a:bodyPr/>
          <a:lstStyle/>
          <a:p>
            <a:fld id="{6CEED4EC-34E0-FF45-8E05-E7F487719E86}" type="slidenum">
              <a:rPr lang="fr-FR" smtClean="0"/>
              <a:t>‹N°›</a:t>
            </a:fld>
            <a:endParaRPr lang="fr-FR"/>
          </a:p>
        </p:txBody>
      </p:sp>
    </p:spTree>
    <p:extLst>
      <p:ext uri="{BB962C8B-B14F-4D97-AF65-F5344CB8AC3E}">
        <p14:creationId xmlns:p14="http://schemas.microsoft.com/office/powerpoint/2010/main" val="2340231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39D33B-8B8E-E84C-BF00-753170C15A7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2F223B8-E793-9C4C-B8A6-6C6819AAEF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45A1B64-429F-0045-86BB-F300FEE15D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D800C56-E6AC-574A-A6DA-06D4A4A25235}"/>
              </a:ext>
            </a:extLst>
          </p:cNvPr>
          <p:cNvSpPr>
            <a:spLocks noGrp="1"/>
          </p:cNvSpPr>
          <p:nvPr>
            <p:ph type="dt" sz="half" idx="10"/>
          </p:nvPr>
        </p:nvSpPr>
        <p:spPr/>
        <p:txBody>
          <a:bodyPr/>
          <a:lstStyle/>
          <a:p>
            <a:fld id="{215A2F7B-5F90-3C4B-998C-E28CD9A0A3C2}" type="datetimeFigureOut">
              <a:rPr lang="fr-FR" smtClean="0"/>
              <a:t>25/07/2022</a:t>
            </a:fld>
            <a:endParaRPr lang="fr-FR"/>
          </a:p>
        </p:txBody>
      </p:sp>
      <p:sp>
        <p:nvSpPr>
          <p:cNvPr id="6" name="Espace réservé du pied de page 5">
            <a:extLst>
              <a:ext uri="{FF2B5EF4-FFF2-40B4-BE49-F238E27FC236}">
                <a16:creationId xmlns:a16="http://schemas.microsoft.com/office/drawing/2014/main" id="{AA7ABE0F-A0BA-704F-B3FA-9D00ED3AE27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67541B0-30A3-EE44-952A-344C35500795}"/>
              </a:ext>
            </a:extLst>
          </p:cNvPr>
          <p:cNvSpPr>
            <a:spLocks noGrp="1"/>
          </p:cNvSpPr>
          <p:nvPr>
            <p:ph type="sldNum" sz="quarter" idx="12"/>
          </p:nvPr>
        </p:nvSpPr>
        <p:spPr/>
        <p:txBody>
          <a:bodyPr/>
          <a:lstStyle/>
          <a:p>
            <a:fld id="{6CEED4EC-34E0-FF45-8E05-E7F487719E86}" type="slidenum">
              <a:rPr lang="fr-FR" smtClean="0"/>
              <a:t>‹N°›</a:t>
            </a:fld>
            <a:endParaRPr lang="fr-FR"/>
          </a:p>
        </p:txBody>
      </p:sp>
    </p:spTree>
    <p:extLst>
      <p:ext uri="{BB962C8B-B14F-4D97-AF65-F5344CB8AC3E}">
        <p14:creationId xmlns:p14="http://schemas.microsoft.com/office/powerpoint/2010/main" val="696342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FED6E8-5DD6-134A-A623-ED954B845E5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3E4D2BB-F759-A44B-8517-4B8D7559C1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66F0233-5F73-DC4F-B684-3DD861C9AB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130D113-36A3-644C-B47C-724533F68EF0}"/>
              </a:ext>
            </a:extLst>
          </p:cNvPr>
          <p:cNvSpPr>
            <a:spLocks noGrp="1"/>
          </p:cNvSpPr>
          <p:nvPr>
            <p:ph type="dt" sz="half" idx="10"/>
          </p:nvPr>
        </p:nvSpPr>
        <p:spPr/>
        <p:txBody>
          <a:bodyPr/>
          <a:lstStyle/>
          <a:p>
            <a:fld id="{215A2F7B-5F90-3C4B-998C-E28CD9A0A3C2}" type="datetimeFigureOut">
              <a:rPr lang="fr-FR" smtClean="0"/>
              <a:t>25/07/2022</a:t>
            </a:fld>
            <a:endParaRPr lang="fr-FR"/>
          </a:p>
        </p:txBody>
      </p:sp>
      <p:sp>
        <p:nvSpPr>
          <p:cNvPr id="6" name="Espace réservé du pied de page 5">
            <a:extLst>
              <a:ext uri="{FF2B5EF4-FFF2-40B4-BE49-F238E27FC236}">
                <a16:creationId xmlns:a16="http://schemas.microsoft.com/office/drawing/2014/main" id="{EFBC0BB6-618C-E342-9C00-8BA14C69417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D39429B-800B-3042-8D54-379EFBB0A584}"/>
              </a:ext>
            </a:extLst>
          </p:cNvPr>
          <p:cNvSpPr>
            <a:spLocks noGrp="1"/>
          </p:cNvSpPr>
          <p:nvPr>
            <p:ph type="sldNum" sz="quarter" idx="12"/>
          </p:nvPr>
        </p:nvSpPr>
        <p:spPr/>
        <p:txBody>
          <a:bodyPr/>
          <a:lstStyle/>
          <a:p>
            <a:fld id="{6CEED4EC-34E0-FF45-8E05-E7F487719E86}" type="slidenum">
              <a:rPr lang="fr-FR" smtClean="0"/>
              <a:t>‹N°›</a:t>
            </a:fld>
            <a:endParaRPr lang="fr-FR"/>
          </a:p>
        </p:txBody>
      </p:sp>
    </p:spTree>
    <p:extLst>
      <p:ext uri="{BB962C8B-B14F-4D97-AF65-F5344CB8AC3E}">
        <p14:creationId xmlns:p14="http://schemas.microsoft.com/office/powerpoint/2010/main" val="2573414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A325204-1508-BD44-B77B-0C1B0F2EEF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F28029F-9F14-9A4F-A8FC-45C8E4B65C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E1E99A8-B9FB-9747-8CCB-F08879C7A1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5A2F7B-5F90-3C4B-998C-E28CD9A0A3C2}" type="datetimeFigureOut">
              <a:rPr lang="fr-FR" smtClean="0"/>
              <a:t>25/07/2022</a:t>
            </a:fld>
            <a:endParaRPr lang="fr-FR"/>
          </a:p>
        </p:txBody>
      </p:sp>
      <p:sp>
        <p:nvSpPr>
          <p:cNvPr id="5" name="Espace réservé du pied de page 4">
            <a:extLst>
              <a:ext uri="{FF2B5EF4-FFF2-40B4-BE49-F238E27FC236}">
                <a16:creationId xmlns:a16="http://schemas.microsoft.com/office/drawing/2014/main" id="{91B4C97D-B7D2-114D-8E2F-52B7E38DA5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F60C750-14BE-AF44-964E-9B42E75C79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ED4EC-34E0-FF45-8E05-E7F487719E86}" type="slidenum">
              <a:rPr lang="fr-FR" smtClean="0"/>
              <a:t>‹N°›</a:t>
            </a:fld>
            <a:endParaRPr lang="fr-FR"/>
          </a:p>
        </p:txBody>
      </p:sp>
    </p:spTree>
    <p:extLst>
      <p:ext uri="{BB962C8B-B14F-4D97-AF65-F5344CB8AC3E}">
        <p14:creationId xmlns:p14="http://schemas.microsoft.com/office/powerpoint/2010/main" val="1614665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hyperlink" Target="https://fr.calameo.com/read/00010686693fca240bc19"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mailto:rozenn.lequellec@lvan.fr" TargetMode="External"/><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hyperlink" Target="https://www.parismatch.com/Culture/Art/Huang-Yong-Ping-Le-seigneur-des-anneaux-961342#:~:text=Depuis%20mon%20arriv%C3%A9e%20en%20France,aux%20transformations%20que%20nous%20vivons." TargetMode="External"/><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png"/><Relationship Id="rId7" Type="http://schemas.openxmlformats.org/officeDocument/2006/relationships/image" Target="../media/image53.JP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hyperlink" Target="https://www.goconqr.com/en-US/mindmap/27722601/Serpent-d-Oc-an-de-Huang-Yong-Ping--fonte-d-aluminium--2012--sculpture-monumentale--L--128-m--H--3-m--284-vert-bres--cr-ation-p-renne-dans-le-cadre-du-Parcours-Estuaire--Saint-Brevin-les-Pins--Pointe-de-Mindin--Loire-Atlantique-" TargetMode="External"/><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hyperlink" Target="https://www.goconqr.com/en-US/mindmap/27725888/serpent-d-ocean-de-huang-yong-ping-fonte-d-aluminium-2012-sculpture-monumentale-l-128-m-h-3-m-284-vertebres-creation-perenne-dans-le-cadre-du-parcours-estuaire-saint-brevin-les-pins-pointe-de-mindin-loire-atlantique" TargetMode="External"/><Relationship Id="rId5" Type="http://schemas.openxmlformats.org/officeDocument/2006/relationships/image" Target="../media/image67.jpe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jpe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profartspla.info/index.php/histoire-des-arts-2/lignes-du-temps/1439-lignes-du-temps-hyp" TargetMode="External"/><Relationship Id="rId2" Type="http://schemas.openxmlformats.org/officeDocument/2006/relationships/image" Target="../media/image72.png"/><Relationship Id="rId1" Type="http://schemas.openxmlformats.org/officeDocument/2006/relationships/slideLayout" Target="../slideLayouts/slideLayout4.xml"/><Relationship Id="rId4" Type="http://schemas.openxmlformats.org/officeDocument/2006/relationships/hyperlink" Target="https://www.profartspla.info/wordpress/2020/11/28/lignes-du-temps-hy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profartspla.info/images/lycee/2021/fiches/bio_HYP.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www.atout-france.fr/sites/default/files/imce/jean_blaise.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5362F14-4572-FC49-B1C4-9B97577D8AC2}"/>
              </a:ext>
            </a:extLst>
          </p:cNvPr>
          <p:cNvPicPr>
            <a:picLocks noChangeAspect="1"/>
          </p:cNvPicPr>
          <p:nvPr/>
        </p:nvPicPr>
        <p:blipFill>
          <a:blip r:embed="rId2"/>
          <a:stretch>
            <a:fillRect/>
          </a:stretch>
        </p:blipFill>
        <p:spPr>
          <a:xfrm>
            <a:off x="109331" y="75095"/>
            <a:ext cx="2343059" cy="1655762"/>
          </a:xfrm>
          <a:prstGeom prst="rect">
            <a:avLst/>
          </a:prstGeom>
        </p:spPr>
      </p:pic>
      <p:sp>
        <p:nvSpPr>
          <p:cNvPr id="7" name="ZoneTexte 6">
            <a:extLst>
              <a:ext uri="{FF2B5EF4-FFF2-40B4-BE49-F238E27FC236}">
                <a16:creationId xmlns:a16="http://schemas.microsoft.com/office/drawing/2014/main" id="{98EDAD8C-B059-F342-84F9-3A594D1817BE}"/>
              </a:ext>
            </a:extLst>
          </p:cNvPr>
          <p:cNvSpPr txBox="1"/>
          <p:nvPr/>
        </p:nvSpPr>
        <p:spPr>
          <a:xfrm>
            <a:off x="0" y="2073924"/>
            <a:ext cx="3504653" cy="4708981"/>
          </a:xfrm>
          <a:prstGeom prst="rect">
            <a:avLst/>
          </a:prstGeom>
          <a:noFill/>
        </p:spPr>
        <p:txBody>
          <a:bodyPr wrap="square" rtlCol="0">
            <a:spAutoFit/>
          </a:bodyPr>
          <a:lstStyle/>
          <a:p>
            <a:pPr algn="ctr"/>
            <a:r>
              <a:rPr lang="fr-FR"/>
              <a:t>Ressources </a:t>
            </a:r>
          </a:p>
          <a:p>
            <a:pPr algn="ctr"/>
            <a:r>
              <a:rPr lang="fr-FR"/>
              <a:t>Baccalauréat </a:t>
            </a:r>
            <a:r>
              <a:rPr lang="fr-FR" dirty="0"/>
              <a:t>Spécialité </a:t>
            </a:r>
          </a:p>
          <a:p>
            <a:pPr algn="ctr"/>
            <a:r>
              <a:rPr lang="fr-FR" dirty="0"/>
              <a:t>ARTS PLASTIQUES</a:t>
            </a:r>
          </a:p>
          <a:p>
            <a:pPr algn="ctr"/>
            <a:endParaRPr lang="fr-FR" dirty="0"/>
          </a:p>
          <a:p>
            <a:pPr algn="ctr"/>
            <a:r>
              <a:rPr lang="fr-FR" sz="2400" b="1" dirty="0">
                <a:latin typeface="Aharoni" panose="02010803020104030203" pitchFamily="2" charset="-79"/>
                <a:cs typeface="Aharoni" panose="02010803020104030203" pitchFamily="2" charset="-79"/>
              </a:rPr>
              <a:t>Huang </a:t>
            </a:r>
          </a:p>
          <a:p>
            <a:pPr algn="ctr"/>
            <a:r>
              <a:rPr lang="fr-FR" sz="2400" b="1" dirty="0">
                <a:latin typeface="Aharoni" panose="02010803020104030203" pitchFamily="2" charset="-79"/>
                <a:cs typeface="Aharoni" panose="02010803020104030203" pitchFamily="2" charset="-79"/>
              </a:rPr>
              <a:t>Yong Ping</a:t>
            </a:r>
          </a:p>
          <a:p>
            <a:pPr algn="ctr"/>
            <a:r>
              <a:rPr lang="fr-FR" dirty="0"/>
              <a:t>(1954-2019), </a:t>
            </a:r>
            <a:r>
              <a:rPr lang="fr-FR" i="1" u="sng" dirty="0"/>
              <a:t>Serpent d’océan</a:t>
            </a:r>
            <a:r>
              <a:rPr lang="fr-FR" dirty="0"/>
              <a:t>, fonte d’aluminium, 2012, sculpture monumentale, L. 128 m, H. 3 m, création pérenne dans le cadre du </a:t>
            </a:r>
            <a:r>
              <a:rPr lang="fr-FR" b="1" dirty="0"/>
              <a:t>Parcours Estuaire</a:t>
            </a:r>
            <a:r>
              <a:rPr lang="fr-FR" dirty="0"/>
              <a:t>. Saint-Brevin-les-Pins, Pointe de </a:t>
            </a:r>
            <a:r>
              <a:rPr lang="fr-FR" dirty="0" err="1"/>
              <a:t>Mindin</a:t>
            </a:r>
            <a:r>
              <a:rPr lang="fr-FR" dirty="0"/>
              <a:t>, Loire-Atlantique.</a:t>
            </a:r>
            <a:endParaRPr lang="fr-FR" sz="2400" b="1" dirty="0">
              <a:latin typeface="Aharoni" panose="02010803020104030203" pitchFamily="2" charset="-79"/>
              <a:cs typeface="Aharoni" panose="02010803020104030203" pitchFamily="2" charset="-79"/>
            </a:endParaRPr>
          </a:p>
          <a:p>
            <a:endParaRPr lang="fr-FR" dirty="0"/>
          </a:p>
          <a:p>
            <a:pPr algn="ctr"/>
            <a:r>
              <a:rPr lang="fr-FR" b="1" dirty="0"/>
              <a:t>Du projet à la réalisation d’une œuvre monumentale </a:t>
            </a:r>
            <a:endParaRPr lang="fr-FR" dirty="0"/>
          </a:p>
        </p:txBody>
      </p:sp>
      <p:pic>
        <p:nvPicPr>
          <p:cNvPr id="8" name="Image 2">
            <a:extLst>
              <a:ext uri="{FF2B5EF4-FFF2-40B4-BE49-F238E27FC236}">
                <a16:creationId xmlns:a16="http://schemas.microsoft.com/office/drawing/2014/main" id="{B03AE0F8-131C-0D43-BC78-DF1D94A578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532" b="16885"/>
          <a:stretch/>
        </p:blipFill>
        <p:spPr bwMode="auto">
          <a:xfrm>
            <a:off x="5571306" y="0"/>
            <a:ext cx="6620694" cy="232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Espace réservé du contenu 3">
            <a:extLst>
              <a:ext uri="{FF2B5EF4-FFF2-40B4-BE49-F238E27FC236}">
                <a16:creationId xmlns:a16="http://schemas.microsoft.com/office/drawing/2014/main" id="{32DA3D9B-EA56-CA4B-ABF5-9424DD1768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206" t="7296" r="2824" b="11029"/>
          <a:stretch/>
        </p:blipFill>
        <p:spPr>
          <a:xfrm>
            <a:off x="5328324" y="2345635"/>
            <a:ext cx="6873615" cy="4512366"/>
          </a:xfrm>
          <a:prstGeom prst="rect">
            <a:avLst/>
          </a:prstGeom>
        </p:spPr>
      </p:pic>
      <p:pic>
        <p:nvPicPr>
          <p:cNvPr id="9" name="Image 12">
            <a:extLst>
              <a:ext uri="{FF2B5EF4-FFF2-40B4-BE49-F238E27FC236}">
                <a16:creationId xmlns:a16="http://schemas.microsoft.com/office/drawing/2014/main" id="{FA203280-14B6-5B40-B171-F1B10053C2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15" r="13393"/>
          <a:stretch/>
        </p:blipFill>
        <p:spPr bwMode="auto">
          <a:xfrm>
            <a:off x="3504653" y="4512366"/>
            <a:ext cx="3190461" cy="234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0163CDEE-ED82-FE4D-8A98-BCABC66981DB}"/>
              </a:ext>
            </a:extLst>
          </p:cNvPr>
          <p:cNvSpPr/>
          <p:nvPr/>
        </p:nvSpPr>
        <p:spPr>
          <a:xfrm>
            <a:off x="11459818" y="4085347"/>
            <a:ext cx="834887" cy="307777"/>
          </a:xfrm>
          <a:prstGeom prst="rect">
            <a:avLst/>
          </a:prstGeom>
          <a:solidFill>
            <a:schemeClr val="bg2"/>
          </a:solidFill>
        </p:spPr>
        <p:txBody>
          <a:bodyPr wrap="square" lIns="91440" tIns="45720" rIns="91440" bIns="45720">
            <a:spAutoFit/>
          </a:bodyPr>
          <a:lstStyle/>
          <a:p>
            <a:pPr algn="ctr"/>
            <a:r>
              <a:rPr lang="fr-FR" sz="1400" b="0" cap="none" spc="0" dirty="0">
                <a:ln w="0"/>
                <a:solidFill>
                  <a:schemeClr val="tx1"/>
                </a:solidFill>
                <a:effectLst>
                  <a:outerShdw blurRad="38100" dist="19050" dir="2700000" algn="tl" rotWithShape="0">
                    <a:schemeClr val="dk1">
                      <a:alpha val="40000"/>
                    </a:schemeClr>
                  </a:outerShdw>
                </a:effectLst>
              </a:rPr>
              <a:t>NANTES</a:t>
            </a:r>
            <a:endParaRPr lang="fr-FR" sz="2500" b="0" cap="none" spc="0" dirty="0">
              <a:ln w="0"/>
              <a:solidFill>
                <a:schemeClr val="tx1"/>
              </a:solidFill>
              <a:effectLst>
                <a:outerShdw blurRad="38100" dist="19050" dir="2700000" algn="tl" rotWithShape="0">
                  <a:schemeClr val="dk1">
                    <a:alpha val="40000"/>
                  </a:schemeClr>
                </a:outerShdw>
              </a:effectLst>
            </a:endParaRPr>
          </a:p>
        </p:txBody>
      </p:sp>
      <p:sp>
        <p:nvSpPr>
          <p:cNvPr id="14" name="ZoneTexte 13">
            <a:extLst>
              <a:ext uri="{FF2B5EF4-FFF2-40B4-BE49-F238E27FC236}">
                <a16:creationId xmlns:a16="http://schemas.microsoft.com/office/drawing/2014/main" id="{8A73E7FD-8D8D-F34C-A581-6CE039F5D312}"/>
              </a:ext>
            </a:extLst>
          </p:cNvPr>
          <p:cNvSpPr txBox="1"/>
          <p:nvPr/>
        </p:nvSpPr>
        <p:spPr>
          <a:xfrm>
            <a:off x="2507954" y="111496"/>
            <a:ext cx="3007787" cy="1661993"/>
          </a:xfrm>
          <a:prstGeom prst="rect">
            <a:avLst/>
          </a:prstGeom>
          <a:noFill/>
        </p:spPr>
        <p:txBody>
          <a:bodyPr wrap="square" rtlCol="0">
            <a:spAutoFit/>
          </a:bodyPr>
          <a:lstStyle/>
          <a:p>
            <a:pPr algn="ctr"/>
            <a:r>
              <a:rPr lang="fr-FR" sz="1400" i="1" dirty="0"/>
              <a:t>Diaporama réalisé à partir des ressources transmises par </a:t>
            </a:r>
            <a:r>
              <a:rPr lang="fr-FR" sz="1400" dirty="0">
                <a:hlinkClick r:id="rId6" tooltip="Composer un message à rozenn.lequellec@lvan.fr"/>
              </a:rPr>
              <a:t>rozenn.lequellec@lvan.fr</a:t>
            </a:r>
            <a:endParaRPr lang="fr-FR" sz="1400" i="1" dirty="0"/>
          </a:p>
          <a:p>
            <a:pPr algn="ctr"/>
            <a:r>
              <a:rPr lang="fr-FR" sz="1400" i="1" dirty="0"/>
              <a:t>Document pédagogique à destination des enseignants : </a:t>
            </a:r>
          </a:p>
          <a:p>
            <a:pPr algn="ctr"/>
            <a:r>
              <a:rPr lang="fr-FR" sz="1400" i="1" dirty="0">
                <a:hlinkClick r:id="rId7"/>
              </a:rPr>
              <a:t>https://fr.calameo.com/read/00010686693fca240bc19</a:t>
            </a:r>
            <a:r>
              <a:rPr lang="fr-FR" sz="1400" i="1" dirty="0"/>
              <a:t> </a:t>
            </a:r>
          </a:p>
        </p:txBody>
      </p:sp>
      <p:pic>
        <p:nvPicPr>
          <p:cNvPr id="3" name="Image 2" descr="Une image contenant texte&#10;&#10;Description générée automatiquement">
            <a:extLst>
              <a:ext uri="{FF2B5EF4-FFF2-40B4-BE49-F238E27FC236}">
                <a16:creationId xmlns:a16="http://schemas.microsoft.com/office/drawing/2014/main" id="{CA6DC611-079B-4C4D-9D01-94AACB6980C1}"/>
              </a:ext>
            </a:extLst>
          </p:cNvPr>
          <p:cNvPicPr>
            <a:picLocks noChangeAspect="1"/>
          </p:cNvPicPr>
          <p:nvPr/>
        </p:nvPicPr>
        <p:blipFill>
          <a:blip r:embed="rId8"/>
          <a:stretch>
            <a:fillRect/>
          </a:stretch>
        </p:blipFill>
        <p:spPr>
          <a:xfrm>
            <a:off x="3733386" y="1773489"/>
            <a:ext cx="4725228" cy="1011920"/>
          </a:xfrm>
          <a:prstGeom prst="rect">
            <a:avLst/>
          </a:prstGeom>
        </p:spPr>
      </p:pic>
      <p:pic>
        <p:nvPicPr>
          <p:cNvPr id="6" name="Image 5">
            <a:extLst>
              <a:ext uri="{FF2B5EF4-FFF2-40B4-BE49-F238E27FC236}">
                <a16:creationId xmlns:a16="http://schemas.microsoft.com/office/drawing/2014/main" id="{008FBDD0-2C18-D34F-960B-F07B02F55A3C}"/>
              </a:ext>
            </a:extLst>
          </p:cNvPr>
          <p:cNvPicPr>
            <a:picLocks noChangeAspect="1"/>
          </p:cNvPicPr>
          <p:nvPr/>
        </p:nvPicPr>
        <p:blipFill>
          <a:blip r:embed="rId9"/>
          <a:stretch>
            <a:fillRect/>
          </a:stretch>
        </p:blipFill>
        <p:spPr>
          <a:xfrm>
            <a:off x="4779141" y="1805469"/>
            <a:ext cx="1473200" cy="174580"/>
          </a:xfrm>
          <a:prstGeom prst="rect">
            <a:avLst/>
          </a:prstGeom>
        </p:spPr>
      </p:pic>
    </p:spTree>
    <p:extLst>
      <p:ext uri="{BB962C8B-B14F-4D97-AF65-F5344CB8AC3E}">
        <p14:creationId xmlns:p14="http://schemas.microsoft.com/office/powerpoint/2010/main" val="469906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917145-DF7E-234F-AAD3-6D7F26A38A75}"/>
              </a:ext>
            </a:extLst>
          </p:cNvPr>
          <p:cNvSpPr/>
          <p:nvPr/>
        </p:nvSpPr>
        <p:spPr>
          <a:xfrm>
            <a:off x="161170" y="112991"/>
            <a:ext cx="10910936" cy="369332"/>
          </a:xfrm>
          <a:prstGeom prst="rect">
            <a:avLst/>
          </a:prstGeom>
        </p:spPr>
        <p:txBody>
          <a:bodyPr wrap="none">
            <a:spAutoFit/>
          </a:bodyPr>
          <a:lstStyle/>
          <a:p>
            <a:r>
              <a:rPr lang="fr-FR" altLang="fr-FR" b="1" dirty="0"/>
              <a:t>Rapport au temps : temps de la création, temps des marées, temps de transformation, temps de conservation, … </a:t>
            </a:r>
            <a:endParaRPr lang="fr-FR" dirty="0"/>
          </a:p>
        </p:txBody>
      </p:sp>
      <p:pic>
        <p:nvPicPr>
          <p:cNvPr id="5" name="Image 2">
            <a:extLst>
              <a:ext uri="{FF2B5EF4-FFF2-40B4-BE49-F238E27FC236}">
                <a16:creationId xmlns:a16="http://schemas.microsoft.com/office/drawing/2014/main" id="{C036AA14-0587-444C-A573-6FFCA5CBA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6" y="663575"/>
            <a:ext cx="379706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4">
            <a:extLst>
              <a:ext uri="{FF2B5EF4-FFF2-40B4-BE49-F238E27FC236}">
                <a16:creationId xmlns:a16="http://schemas.microsoft.com/office/drawing/2014/main" id="{C5833918-756B-7E4C-B40E-2E4E95E0B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1871" y="2808288"/>
            <a:ext cx="5468937" cy="4100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63919170-7E4F-BC40-9667-FC251F7331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6" y="3559175"/>
            <a:ext cx="3089275" cy="3298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Image 10">
            <a:extLst>
              <a:ext uri="{FF2B5EF4-FFF2-40B4-BE49-F238E27FC236}">
                <a16:creationId xmlns:a16="http://schemas.microsoft.com/office/drawing/2014/main" id="{93FD0524-C117-C94B-B6C0-2EB7F7FB9A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40" t="10825" r="6059" b="35483"/>
          <a:stretch>
            <a:fillRect/>
          </a:stretch>
        </p:blipFill>
        <p:spPr bwMode="auto">
          <a:xfrm>
            <a:off x="3799656" y="690563"/>
            <a:ext cx="5468937"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8A8A4340-09F1-E440-93EF-475AA4D60F39}"/>
              </a:ext>
            </a:extLst>
          </p:cNvPr>
          <p:cNvSpPr/>
          <p:nvPr/>
        </p:nvSpPr>
        <p:spPr>
          <a:xfrm>
            <a:off x="8560808" y="5033476"/>
            <a:ext cx="3545054" cy="1877437"/>
          </a:xfrm>
          <a:prstGeom prst="rect">
            <a:avLst/>
          </a:prstGeom>
        </p:spPr>
        <p:txBody>
          <a:bodyPr wrap="square">
            <a:spAutoFit/>
          </a:bodyPr>
          <a:lstStyle/>
          <a:p>
            <a:pPr>
              <a:lnSpc>
                <a:spcPct val="100000"/>
              </a:lnSpc>
              <a:spcBef>
                <a:spcPct val="0"/>
              </a:spcBef>
              <a:buFontTx/>
              <a:buNone/>
            </a:pPr>
            <a:r>
              <a:rPr lang="fr-FR" altLang="fr-FR" sz="1400" dirty="0"/>
              <a:t>L’</a:t>
            </a:r>
            <a:r>
              <a:rPr lang="fr-FR" altLang="fr-FR" sz="1400" b="1" dirty="0"/>
              <a:t>aluminium s’est patiné </a:t>
            </a:r>
            <a:r>
              <a:rPr lang="fr-FR" altLang="fr-FR" sz="1400" dirty="0"/>
              <a:t>avec les marées, les concrétions marines, les algues.  Les parties immergées se distinguent davantage, </a:t>
            </a:r>
            <a:r>
              <a:rPr lang="fr-FR" altLang="fr-FR" sz="1400" b="1" dirty="0"/>
              <a:t>le serpent se fond davantage encore dans son milieu. Le métal se voit moins, la représentation devient plus réaliste évoquant davantage le vestige du monstre.</a:t>
            </a:r>
          </a:p>
          <a:p>
            <a:pPr>
              <a:lnSpc>
                <a:spcPct val="100000"/>
              </a:lnSpc>
              <a:spcBef>
                <a:spcPct val="0"/>
              </a:spcBef>
              <a:buFontTx/>
              <a:buNone/>
            </a:pPr>
            <a:endParaRPr lang="fr-FR" altLang="fr-FR" dirty="0"/>
          </a:p>
        </p:txBody>
      </p:sp>
      <p:sp>
        <p:nvSpPr>
          <p:cNvPr id="10" name="Rectangle 9">
            <a:extLst>
              <a:ext uri="{FF2B5EF4-FFF2-40B4-BE49-F238E27FC236}">
                <a16:creationId xmlns:a16="http://schemas.microsoft.com/office/drawing/2014/main" id="{06266D40-BA1E-B743-BEC8-5CEA05DB22E0}"/>
              </a:ext>
            </a:extLst>
          </p:cNvPr>
          <p:cNvSpPr/>
          <p:nvPr/>
        </p:nvSpPr>
        <p:spPr>
          <a:xfrm>
            <a:off x="9268594" y="663575"/>
            <a:ext cx="2837268" cy="4154984"/>
          </a:xfrm>
          <a:prstGeom prst="rect">
            <a:avLst/>
          </a:prstGeom>
        </p:spPr>
        <p:txBody>
          <a:bodyPr wrap="square">
            <a:spAutoFit/>
          </a:bodyPr>
          <a:lstStyle/>
          <a:p>
            <a:pPr algn="ctr">
              <a:lnSpc>
                <a:spcPct val="100000"/>
              </a:lnSpc>
              <a:spcBef>
                <a:spcPct val="0"/>
              </a:spcBef>
              <a:buFontTx/>
              <a:buNone/>
            </a:pPr>
            <a:r>
              <a:rPr lang="fr-FR" altLang="fr-FR" sz="1400" dirty="0"/>
              <a:t>Un nouveau cycle de vie se met en place sur le  squelette, brassé par les marées, la pluie, les jours et les nuits… </a:t>
            </a:r>
          </a:p>
          <a:p>
            <a:pPr algn="ctr">
              <a:lnSpc>
                <a:spcPct val="100000"/>
              </a:lnSpc>
              <a:spcBef>
                <a:spcPct val="0"/>
              </a:spcBef>
              <a:buFontTx/>
              <a:buNone/>
            </a:pPr>
            <a:endParaRPr lang="fr-FR" altLang="fr-FR" sz="1400" dirty="0"/>
          </a:p>
          <a:p>
            <a:pPr algn="ctr">
              <a:spcBef>
                <a:spcPct val="0"/>
              </a:spcBef>
            </a:pPr>
            <a:r>
              <a:rPr lang="fr-FR" sz="1400" dirty="0"/>
              <a:t>Il est situé sur l’estran : </a:t>
            </a:r>
            <a:r>
              <a:rPr lang="fr-FR" sz="1400" b="1" dirty="0"/>
              <a:t>sa queue est à la limite de la marée basse, et sa tête à la limite de la marée haute. </a:t>
            </a:r>
          </a:p>
          <a:p>
            <a:pPr algn="ctr">
              <a:spcBef>
                <a:spcPct val="0"/>
              </a:spcBef>
            </a:pPr>
            <a:endParaRPr lang="fr-FR" sz="1400" dirty="0"/>
          </a:p>
          <a:p>
            <a:pPr algn="ctr">
              <a:spcBef>
                <a:spcPct val="0"/>
              </a:spcBef>
            </a:pPr>
            <a:r>
              <a:rPr lang="fr-FR" sz="1400" dirty="0"/>
              <a:t>L’œuvre joue avec le système des marées. Elle est plus ou moins présente dans le paysage (plus ou moins sous l’eau). </a:t>
            </a:r>
          </a:p>
          <a:p>
            <a:pPr algn="ctr">
              <a:spcBef>
                <a:spcPct val="0"/>
              </a:spcBef>
            </a:pPr>
            <a:endParaRPr lang="fr-FR" sz="1400" dirty="0"/>
          </a:p>
          <a:p>
            <a:pPr algn="ctr">
              <a:spcBef>
                <a:spcPct val="0"/>
              </a:spcBef>
            </a:pPr>
            <a:r>
              <a:rPr lang="fr-FR" sz="1400" dirty="0"/>
              <a:t>Squelette, symbole de mort, suggère pourtant un mouvement, sa gueule est béante, comme dans un mouvement de vie.</a:t>
            </a:r>
          </a:p>
          <a:p>
            <a:pPr>
              <a:lnSpc>
                <a:spcPct val="100000"/>
              </a:lnSpc>
              <a:spcBef>
                <a:spcPct val="0"/>
              </a:spcBef>
              <a:buFontTx/>
              <a:buNone/>
            </a:pPr>
            <a:endParaRPr lang="fr-FR" altLang="fr-FR" sz="1200" dirty="0"/>
          </a:p>
        </p:txBody>
      </p:sp>
    </p:spTree>
    <p:extLst>
      <p:ext uri="{BB962C8B-B14F-4D97-AF65-F5344CB8AC3E}">
        <p14:creationId xmlns:p14="http://schemas.microsoft.com/office/powerpoint/2010/main" val="2177220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917145-DF7E-234F-AAD3-6D7F26A38A75}"/>
              </a:ext>
            </a:extLst>
          </p:cNvPr>
          <p:cNvSpPr/>
          <p:nvPr/>
        </p:nvSpPr>
        <p:spPr>
          <a:xfrm>
            <a:off x="161170" y="112991"/>
            <a:ext cx="8300221" cy="369332"/>
          </a:xfrm>
          <a:prstGeom prst="rect">
            <a:avLst/>
          </a:prstGeom>
        </p:spPr>
        <p:txBody>
          <a:bodyPr wrap="none">
            <a:spAutoFit/>
          </a:bodyPr>
          <a:lstStyle/>
          <a:p>
            <a:r>
              <a:rPr lang="fr-FR" altLang="fr-FR" b="1" dirty="0"/>
              <a:t>Rapport au titre : symbole du serpent, en particulier, serpent d’eau, de mer, d’océan </a:t>
            </a:r>
            <a:endParaRPr lang="fr-FR" dirty="0"/>
          </a:p>
        </p:txBody>
      </p:sp>
      <p:sp>
        <p:nvSpPr>
          <p:cNvPr id="11" name="Espace réservé du contenu 2">
            <a:extLst>
              <a:ext uri="{FF2B5EF4-FFF2-40B4-BE49-F238E27FC236}">
                <a16:creationId xmlns:a16="http://schemas.microsoft.com/office/drawing/2014/main" id="{387294F8-7932-CF4C-A1AD-15B743A656B5}"/>
              </a:ext>
            </a:extLst>
          </p:cNvPr>
          <p:cNvSpPr>
            <a:spLocks noGrp="1" noChangeArrowheads="1"/>
          </p:cNvSpPr>
          <p:nvPr>
            <p:ph idx="1"/>
          </p:nvPr>
        </p:nvSpPr>
        <p:spPr>
          <a:xfrm>
            <a:off x="161170" y="655189"/>
            <a:ext cx="3819525" cy="1860550"/>
          </a:xfrm>
        </p:spPr>
        <p:txBody>
          <a:bodyPr>
            <a:normAutofit/>
          </a:bodyPr>
          <a:lstStyle/>
          <a:p>
            <a:pPr marL="0" indent="0">
              <a:buFont typeface="Arial" panose="020B0604020202020204" pitchFamily="34" charset="0"/>
              <a:buNone/>
            </a:pPr>
            <a:r>
              <a:rPr lang="fr-FR" altLang="fr-FR" sz="1800" b="1" dirty="0"/>
              <a:t>Le symbole du serpent en général </a:t>
            </a:r>
          </a:p>
          <a:p>
            <a:pPr marL="0" indent="0">
              <a:buFont typeface="Arial" panose="020B0604020202020204" pitchFamily="34" charset="0"/>
              <a:buNone/>
            </a:pPr>
            <a:r>
              <a:rPr lang="fr-FR" altLang="fr-FR" sz="1400" dirty="0"/>
              <a:t>Symbole de la sagesse, la mort et de la résurrection, la fertilité, l’éternité, la procréation. </a:t>
            </a:r>
          </a:p>
          <a:p>
            <a:pPr marL="0" indent="0">
              <a:buFont typeface="Arial" panose="020B0604020202020204" pitchFamily="34" charset="0"/>
              <a:buNone/>
            </a:pPr>
            <a:r>
              <a:rPr lang="fr-FR" altLang="fr-FR" sz="1400" dirty="0"/>
              <a:t>Le serpent symbolise des significations positives et négatives selon les cultures, ou le mythe dont il est issu.</a:t>
            </a:r>
          </a:p>
        </p:txBody>
      </p:sp>
      <p:sp>
        <p:nvSpPr>
          <p:cNvPr id="12" name="ZoneTexte 11">
            <a:extLst>
              <a:ext uri="{FF2B5EF4-FFF2-40B4-BE49-F238E27FC236}">
                <a16:creationId xmlns:a16="http://schemas.microsoft.com/office/drawing/2014/main" id="{970D15B2-623A-F940-9DE3-D081324676CB}"/>
              </a:ext>
            </a:extLst>
          </p:cNvPr>
          <p:cNvSpPr txBox="1"/>
          <p:nvPr/>
        </p:nvSpPr>
        <p:spPr>
          <a:xfrm>
            <a:off x="4228620" y="494746"/>
            <a:ext cx="7708900" cy="1661993"/>
          </a:xfrm>
          <a:prstGeom prst="rect">
            <a:avLst/>
          </a:prstGeom>
          <a:noFill/>
        </p:spPr>
        <p:txBody>
          <a:bodyPr>
            <a:spAutoFit/>
          </a:bodyPr>
          <a:lstStyle/>
          <a:p>
            <a:pPr>
              <a:defRPr/>
            </a:pPr>
            <a:r>
              <a:rPr lang="fr-FR" b="1" dirty="0">
                <a:latin typeface="+mn-lt"/>
              </a:rPr>
              <a:t>Le serpent d’eau en particulier </a:t>
            </a:r>
          </a:p>
          <a:p>
            <a:pPr>
              <a:defRPr/>
            </a:pPr>
            <a:endParaRPr lang="fr-FR" sz="1200" b="1" dirty="0"/>
          </a:p>
          <a:p>
            <a:pPr>
              <a:defRPr/>
            </a:pPr>
            <a:r>
              <a:rPr lang="fr-FR" sz="1200" b="1" i="1" dirty="0"/>
              <a:t>Serpent d'eau, serpent marin, serpent(-)de(-)mer : </a:t>
            </a:r>
            <a:r>
              <a:rPr lang="fr-FR" sz="1200" b="1" dirty="0"/>
              <a:t>anguille</a:t>
            </a:r>
            <a:r>
              <a:rPr lang="fr-FR" sz="1200" dirty="0"/>
              <a:t>, civelle, congre, murène</a:t>
            </a:r>
          </a:p>
          <a:p>
            <a:pPr>
              <a:defRPr/>
            </a:pPr>
            <a:r>
              <a:rPr lang="fr-FR" sz="1200" b="1" dirty="0"/>
              <a:t>Monstre marin fabuleux. </a:t>
            </a:r>
            <a:r>
              <a:rPr lang="fr-FR" sz="1200" i="1" dirty="0"/>
              <a:t>On se rappelle le bruit que fit en 1837 la découverte du grand serpent de mer </a:t>
            </a:r>
            <a:r>
              <a:rPr lang="fr-FR" sz="1200" b="1" i="1" dirty="0"/>
              <a:t>vu par le navire</a:t>
            </a:r>
            <a:r>
              <a:rPr lang="fr-FR" sz="1200" b="1" dirty="0"/>
              <a:t> le Havre </a:t>
            </a:r>
            <a:r>
              <a:rPr lang="fr-FR" sz="1200" b="1" i="1" dirty="0"/>
              <a:t>à la hauteur des Açores</a:t>
            </a:r>
            <a:r>
              <a:rPr lang="fr-FR" sz="1200" i="1" dirty="0"/>
              <a:t>. Tous les journaux s'en sont occupés; et, après s'en être montrée stupéfaite, la presse, faisant volte-face, a présenté ensuite le grand serpent marin comme </a:t>
            </a:r>
            <a:r>
              <a:rPr lang="fr-FR" sz="1200" b="1" i="1" dirty="0"/>
              <a:t>un être imaginaire</a:t>
            </a:r>
            <a:r>
              <a:rPr lang="fr-FR" sz="1200" b="1" dirty="0"/>
              <a:t> </a:t>
            </a:r>
            <a:r>
              <a:rPr lang="fr-FR" sz="1200" dirty="0"/>
              <a:t>(</a:t>
            </a:r>
            <a:r>
              <a:rPr lang="fr-FR" sz="1200" dirty="0" err="1"/>
              <a:t>Collin</a:t>
            </a:r>
            <a:r>
              <a:rPr lang="fr-FR" sz="1200" dirty="0"/>
              <a:t> 1863).</a:t>
            </a:r>
          </a:p>
          <a:p>
            <a:pPr>
              <a:defRPr/>
            </a:pPr>
            <a:r>
              <a:rPr lang="fr-FR" sz="1200" b="1" dirty="0"/>
              <a:t>Au sens figurée, un serpent de mer est un thème rebattu et peu crédible </a:t>
            </a:r>
            <a:r>
              <a:rPr lang="fr-FR" sz="1200" dirty="0"/>
              <a:t>ou information généralement peu fondée, souvent à caractère sensationnel, reprise par la presse durant les périodes creuses. </a:t>
            </a:r>
          </a:p>
        </p:txBody>
      </p:sp>
      <p:pic>
        <p:nvPicPr>
          <p:cNvPr id="14338" name="Picture 2" descr="Etude symbolique: Le Caducée">
            <a:extLst>
              <a:ext uri="{FF2B5EF4-FFF2-40B4-BE49-F238E27FC236}">
                <a16:creationId xmlns:a16="http://schemas.microsoft.com/office/drawing/2014/main" id="{8A972F04-92E5-ED47-B397-D302A7572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39" y="2192762"/>
            <a:ext cx="2256402" cy="3329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97AAAE1-41D9-7140-867E-021F0B05B03D}"/>
              </a:ext>
            </a:extLst>
          </p:cNvPr>
          <p:cNvSpPr/>
          <p:nvPr/>
        </p:nvSpPr>
        <p:spPr>
          <a:xfrm>
            <a:off x="0" y="5790902"/>
            <a:ext cx="1958375" cy="954107"/>
          </a:xfrm>
          <a:prstGeom prst="rect">
            <a:avLst/>
          </a:prstGeom>
        </p:spPr>
        <p:txBody>
          <a:bodyPr wrap="square">
            <a:spAutoFit/>
          </a:bodyPr>
          <a:lstStyle/>
          <a:p>
            <a:pPr algn="r"/>
            <a:r>
              <a:rPr lang="fr-FR" sz="1400" b="0" i="0" dirty="0" err="1">
                <a:solidFill>
                  <a:srgbClr val="1C1B1B"/>
                </a:solidFill>
                <a:effectLst/>
              </a:rPr>
              <a:t>Orochi</a:t>
            </a:r>
            <a:r>
              <a:rPr lang="fr-FR" sz="1400" b="0" i="0" dirty="0">
                <a:solidFill>
                  <a:srgbClr val="1C1B1B"/>
                </a:solidFill>
                <a:effectLst/>
              </a:rPr>
              <a:t> est un monstre japonais à forme de serpents qui possède 8 têtes et 8 queues</a:t>
            </a:r>
            <a:endParaRPr lang="fr-FR" sz="1400" dirty="0"/>
          </a:p>
        </p:txBody>
      </p:sp>
      <p:pic>
        <p:nvPicPr>
          <p:cNvPr id="14340" name="Picture 4" descr="Yamata no Orochi, le Dragon à 8 Têtes | Univers du Japon">
            <a:extLst>
              <a:ext uri="{FF2B5EF4-FFF2-40B4-BE49-F238E27FC236}">
                <a16:creationId xmlns:a16="http://schemas.microsoft.com/office/drawing/2014/main" id="{88E819E7-84E4-A34D-9F42-E7FC1FE17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253" y="5031542"/>
            <a:ext cx="2619909" cy="17908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FF84513-1934-7C4E-91F1-8D8DA26138B0}"/>
              </a:ext>
            </a:extLst>
          </p:cNvPr>
          <p:cNvSpPr/>
          <p:nvPr/>
        </p:nvSpPr>
        <p:spPr>
          <a:xfrm>
            <a:off x="3573330" y="2143212"/>
            <a:ext cx="7062858" cy="738664"/>
          </a:xfrm>
          <a:prstGeom prst="rect">
            <a:avLst/>
          </a:prstGeom>
        </p:spPr>
        <p:txBody>
          <a:bodyPr wrap="square">
            <a:spAutoFit/>
          </a:bodyPr>
          <a:lstStyle/>
          <a:p>
            <a:pPr algn="r">
              <a:lnSpc>
                <a:spcPct val="100000"/>
              </a:lnSpc>
              <a:spcBef>
                <a:spcPct val="0"/>
              </a:spcBef>
              <a:buFontTx/>
              <a:buNone/>
            </a:pPr>
            <a:r>
              <a:rPr lang="fr-FR" altLang="fr-FR" sz="1400" b="1" dirty="0"/>
              <a:t>Jules VERNE, </a:t>
            </a:r>
            <a:r>
              <a:rPr lang="fr-FR" altLang="fr-FR" sz="1400" dirty="0"/>
              <a:t>écrivain né en 1828 à Nantes.</a:t>
            </a:r>
          </a:p>
          <a:p>
            <a:pPr algn="r">
              <a:lnSpc>
                <a:spcPct val="100000"/>
              </a:lnSpc>
              <a:spcBef>
                <a:spcPct val="0"/>
              </a:spcBef>
              <a:buFontTx/>
              <a:buNone/>
            </a:pPr>
            <a:r>
              <a:rPr lang="fr-FR" altLang="fr-FR" sz="1400" b="1" i="1" dirty="0"/>
              <a:t>Les Histoires de Jean-Marie </a:t>
            </a:r>
            <a:r>
              <a:rPr lang="fr-FR" altLang="fr-FR" sz="1400" b="1" i="1" dirty="0" err="1"/>
              <a:t>Cabidoulin</a:t>
            </a:r>
            <a:r>
              <a:rPr lang="fr-FR" altLang="fr-FR" sz="1400" dirty="0"/>
              <a:t> est un roman de Jules Verne, paru en 1901. </a:t>
            </a:r>
          </a:p>
          <a:p>
            <a:pPr algn="r">
              <a:lnSpc>
                <a:spcPct val="100000"/>
              </a:lnSpc>
              <a:spcBef>
                <a:spcPct val="0"/>
              </a:spcBef>
              <a:buFontTx/>
              <a:buNone/>
            </a:pPr>
            <a:r>
              <a:rPr lang="fr-FR" altLang="fr-FR" sz="1400" dirty="0"/>
              <a:t>Il a également été édité, de 1937 à 1980, sous le titre : </a:t>
            </a:r>
            <a:r>
              <a:rPr lang="fr-FR" altLang="fr-FR" sz="1400" b="1" i="1" dirty="0"/>
              <a:t>Le Serpent de mer</a:t>
            </a:r>
            <a:r>
              <a:rPr lang="fr-FR" altLang="fr-FR" sz="1400" dirty="0"/>
              <a:t>. </a:t>
            </a:r>
          </a:p>
        </p:txBody>
      </p:sp>
      <p:pic>
        <p:nvPicPr>
          <p:cNvPr id="14342" name="Picture 6" descr="Editions Jules Verne-Hetzel | Vente n°1363 | Lot n°137 | Artcurial">
            <a:extLst>
              <a:ext uri="{FF2B5EF4-FFF2-40B4-BE49-F238E27FC236}">
                <a16:creationId xmlns:a16="http://schemas.microsoft.com/office/drawing/2014/main" id="{9373A025-C0FC-A547-90B1-B217022B24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88" r="12958" b="6819"/>
          <a:stretch/>
        </p:blipFill>
        <p:spPr bwMode="auto">
          <a:xfrm>
            <a:off x="10631511" y="1957964"/>
            <a:ext cx="1294034" cy="211104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8117F00-D61C-2547-96F9-60561F460AFC}"/>
              </a:ext>
            </a:extLst>
          </p:cNvPr>
          <p:cNvSpPr/>
          <p:nvPr/>
        </p:nvSpPr>
        <p:spPr>
          <a:xfrm>
            <a:off x="2692443" y="2802805"/>
            <a:ext cx="7939068" cy="1015663"/>
          </a:xfrm>
          <a:prstGeom prst="rect">
            <a:avLst/>
          </a:prstGeom>
        </p:spPr>
        <p:txBody>
          <a:bodyPr wrap="square">
            <a:spAutoFit/>
          </a:bodyPr>
          <a:lstStyle/>
          <a:p>
            <a:pPr algn="r">
              <a:lnSpc>
                <a:spcPct val="100000"/>
              </a:lnSpc>
              <a:spcBef>
                <a:spcPct val="0"/>
              </a:spcBef>
              <a:buFontTx/>
              <a:buNone/>
            </a:pPr>
            <a:r>
              <a:rPr lang="fr-FR" altLang="fr-FR" sz="1200" dirty="0"/>
              <a:t>Le </a:t>
            </a:r>
            <a:r>
              <a:rPr lang="fr-FR" altLang="fr-FR" sz="1200" i="1" dirty="0"/>
              <a:t>Saint-Enoch</a:t>
            </a:r>
            <a:r>
              <a:rPr lang="fr-FR" altLang="fr-FR" sz="1200" dirty="0"/>
              <a:t> est un baleinier commandé par le capitaine </a:t>
            </a:r>
            <a:r>
              <a:rPr lang="fr-FR" altLang="fr-FR" sz="1200" dirty="0" err="1"/>
              <a:t>Bourcart</a:t>
            </a:r>
            <a:r>
              <a:rPr lang="fr-FR" altLang="fr-FR" sz="1200" dirty="0"/>
              <a:t> et dont l'équipage est composé d'une trentaine de personnes. Le navire quitte Le Havre à destination de l'océan Pacifique. Parmi l'équipage, un vieux matelot, très pessimiste de nature, qui prévoit toujours le pire et qui ne cesse de raconter à ses compagnons les histoires les plus épouvantables sur l'océan et ses monstres. La pêche à la baleine est tantôt remplie de succès, tantôt lamentable. Surviennent des évènements mystérieux, de plus en plus fréquents : s'agit il de phénomènes naturels ? s'agit il d'un monstre marin ? </a:t>
            </a:r>
          </a:p>
        </p:txBody>
      </p:sp>
      <p:pic>
        <p:nvPicPr>
          <p:cNvPr id="17" name="Espace réservé du contenu 4">
            <a:extLst>
              <a:ext uri="{FF2B5EF4-FFF2-40B4-BE49-F238E27FC236}">
                <a16:creationId xmlns:a16="http://schemas.microsoft.com/office/drawing/2014/main" id="{F5C94D45-D79E-DB4F-8D2E-98AAB842A4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9520960" y="4186960"/>
            <a:ext cx="2671040" cy="2671040"/>
          </a:xfrm>
          <a:prstGeom prst="rect">
            <a:avLst/>
          </a:prstGeom>
        </p:spPr>
      </p:pic>
      <p:pic>
        <p:nvPicPr>
          <p:cNvPr id="18" name="Image 19">
            <a:extLst>
              <a:ext uri="{FF2B5EF4-FFF2-40B4-BE49-F238E27FC236}">
                <a16:creationId xmlns:a16="http://schemas.microsoft.com/office/drawing/2014/main" id="{FCF1ECF3-C97E-0142-95F6-077F09D150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6249" t="33057" r="33337" b="44978"/>
          <a:stretch>
            <a:fillRect/>
          </a:stretch>
        </p:blipFill>
        <p:spPr bwMode="auto">
          <a:xfrm>
            <a:off x="7757247" y="4186960"/>
            <a:ext cx="1763713"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20">
            <a:extLst>
              <a:ext uri="{FF2B5EF4-FFF2-40B4-BE49-F238E27FC236}">
                <a16:creationId xmlns:a16="http://schemas.microsoft.com/office/drawing/2014/main" id="{0DFA97B2-1086-9049-94BC-F1B00810B3B8}"/>
              </a:ext>
            </a:extLst>
          </p:cNvPr>
          <p:cNvSpPr txBox="1">
            <a:spLocks noChangeArrowheads="1"/>
          </p:cNvSpPr>
          <p:nvPr/>
        </p:nvSpPr>
        <p:spPr bwMode="auto">
          <a:xfrm>
            <a:off x="2671040" y="4286124"/>
            <a:ext cx="508256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fr-FR" altLang="fr-FR" sz="1200" dirty="0" err="1"/>
              <a:t>Angésandros</a:t>
            </a:r>
            <a:r>
              <a:rPr lang="fr-FR" altLang="fr-FR" sz="1200" dirty="0"/>
              <a:t>, </a:t>
            </a:r>
            <a:r>
              <a:rPr lang="fr-FR" altLang="fr-FR" sz="1200" dirty="0" err="1"/>
              <a:t>Athénodore</a:t>
            </a:r>
            <a:r>
              <a:rPr lang="fr-FR" altLang="fr-FR" sz="1200" dirty="0"/>
              <a:t>, Polydore,</a:t>
            </a:r>
            <a:r>
              <a:rPr lang="fr-FR" altLang="fr-FR" sz="1200" b="1" i="1" u="sng" dirty="0"/>
              <a:t> Groupe sculpté du Laocoon</a:t>
            </a:r>
            <a:r>
              <a:rPr lang="fr-FR" altLang="fr-FR" sz="1200" dirty="0"/>
              <a:t> ou </a:t>
            </a:r>
            <a:r>
              <a:rPr lang="fr-FR" altLang="fr-FR" sz="1200" b="1" i="1" u="sng" dirty="0"/>
              <a:t>Laocoon et ses enfants</a:t>
            </a:r>
            <a:r>
              <a:rPr lang="fr-FR" altLang="fr-FR" sz="1200" dirty="0"/>
              <a:t>, marbre 40 </a:t>
            </a:r>
            <a:r>
              <a:rPr lang="fr-FR" altLang="fr-FR" sz="1200" dirty="0" err="1"/>
              <a:t>avt</a:t>
            </a:r>
            <a:r>
              <a:rPr lang="fr-FR" altLang="fr-FR" sz="1200" dirty="0"/>
              <a:t> JC, 242 x 160 cm, découvert à Rome en 1506.</a:t>
            </a:r>
          </a:p>
          <a:p>
            <a:pPr algn="r">
              <a:lnSpc>
                <a:spcPct val="100000"/>
              </a:lnSpc>
              <a:spcBef>
                <a:spcPct val="0"/>
              </a:spcBef>
              <a:buFontTx/>
              <a:buNone/>
            </a:pPr>
            <a:r>
              <a:rPr lang="fr-FR" altLang="fr-FR" sz="1400" b="1" dirty="0">
                <a:solidFill>
                  <a:srgbClr val="FF0000"/>
                </a:solidFill>
              </a:rPr>
              <a:t>Il marquera Michel-Ange dans le traitement des corps et torsions</a:t>
            </a:r>
          </a:p>
        </p:txBody>
      </p:sp>
      <p:sp>
        <p:nvSpPr>
          <p:cNvPr id="20" name="ZoneTexte 19">
            <a:extLst>
              <a:ext uri="{FF2B5EF4-FFF2-40B4-BE49-F238E27FC236}">
                <a16:creationId xmlns:a16="http://schemas.microsoft.com/office/drawing/2014/main" id="{F94C4EBB-B89F-F54C-B5CB-3F8D2AE11C00}"/>
              </a:ext>
            </a:extLst>
          </p:cNvPr>
          <p:cNvSpPr txBox="1"/>
          <p:nvPr/>
        </p:nvSpPr>
        <p:spPr>
          <a:xfrm>
            <a:off x="4483745" y="5002548"/>
            <a:ext cx="3271682" cy="1754326"/>
          </a:xfrm>
          <a:prstGeom prst="rect">
            <a:avLst/>
          </a:prstGeom>
          <a:noFill/>
        </p:spPr>
        <p:txBody>
          <a:bodyPr wrap="square">
            <a:spAutoFit/>
          </a:bodyPr>
          <a:lstStyle/>
          <a:p>
            <a:pPr algn="r">
              <a:defRPr/>
            </a:pPr>
            <a:r>
              <a:rPr lang="fr-FR" sz="1200" dirty="0"/>
              <a:t>Laocoon, prêtre à Troie, lancera son javelot contre ses flancs : le cheval sonne creux, mais personne ne le remarque. Deux serpents venus de l’île de Ténédos le tuent, ainsi que ses deux fils. Les Troyens attribuent sa mort à un châtiment de Poséidon ou d’Athéna, offensés qu’il ait blessé l’offrande qui leur était destinée. Convaincus du sacrilège, les Troyens feront entrer le cheval dans l’enceinte de la ville.</a:t>
            </a:r>
          </a:p>
        </p:txBody>
      </p:sp>
    </p:spTree>
    <p:extLst>
      <p:ext uri="{BB962C8B-B14F-4D97-AF65-F5344CB8AC3E}">
        <p14:creationId xmlns:p14="http://schemas.microsoft.com/office/powerpoint/2010/main" val="2767545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917145-DF7E-234F-AAD3-6D7F26A38A75}"/>
              </a:ext>
            </a:extLst>
          </p:cNvPr>
          <p:cNvSpPr/>
          <p:nvPr/>
        </p:nvSpPr>
        <p:spPr>
          <a:xfrm>
            <a:off x="161170" y="112991"/>
            <a:ext cx="8550546" cy="369332"/>
          </a:xfrm>
          <a:prstGeom prst="rect">
            <a:avLst/>
          </a:prstGeom>
        </p:spPr>
        <p:txBody>
          <a:bodyPr wrap="none">
            <a:spAutoFit/>
          </a:bodyPr>
          <a:lstStyle/>
          <a:p>
            <a:r>
              <a:rPr lang="fr-FR" altLang="fr-FR" b="1" dirty="0"/>
              <a:t>Temporalité de l’œuvre : du projet à la réalisation monumentale &gt; processus de l’œuvre </a:t>
            </a:r>
            <a:endParaRPr lang="fr-FR" dirty="0"/>
          </a:p>
        </p:txBody>
      </p:sp>
      <p:pic>
        <p:nvPicPr>
          <p:cNvPr id="10" name="Image 9">
            <a:extLst>
              <a:ext uri="{FF2B5EF4-FFF2-40B4-BE49-F238E27FC236}">
                <a16:creationId xmlns:a16="http://schemas.microsoft.com/office/drawing/2014/main" id="{17F84986-6F47-4F4C-9FDF-47BD14924D28}"/>
              </a:ext>
            </a:extLst>
          </p:cNvPr>
          <p:cNvPicPr>
            <a:picLocks noChangeAspect="1"/>
          </p:cNvPicPr>
          <p:nvPr/>
        </p:nvPicPr>
        <p:blipFill rotWithShape="1">
          <a:blip r:embed="rId2"/>
          <a:srcRect l="2794" t="3961" r="2478" b="4240"/>
          <a:stretch/>
        </p:blipFill>
        <p:spPr>
          <a:xfrm>
            <a:off x="2848732" y="482323"/>
            <a:ext cx="9343268" cy="6375677"/>
          </a:xfrm>
          <a:prstGeom prst="rect">
            <a:avLst/>
          </a:prstGeom>
        </p:spPr>
      </p:pic>
      <p:sp>
        <p:nvSpPr>
          <p:cNvPr id="8" name="ZoneTexte 7">
            <a:extLst>
              <a:ext uri="{FF2B5EF4-FFF2-40B4-BE49-F238E27FC236}">
                <a16:creationId xmlns:a16="http://schemas.microsoft.com/office/drawing/2014/main" id="{F8DFE5BD-44E3-E542-A027-3D46846ED4D4}"/>
              </a:ext>
            </a:extLst>
          </p:cNvPr>
          <p:cNvSpPr txBox="1"/>
          <p:nvPr/>
        </p:nvSpPr>
        <p:spPr>
          <a:xfrm>
            <a:off x="3109962" y="4804898"/>
            <a:ext cx="3896139" cy="523220"/>
          </a:xfrm>
          <a:prstGeom prst="rect">
            <a:avLst/>
          </a:prstGeom>
          <a:noFill/>
        </p:spPr>
        <p:txBody>
          <a:bodyPr wrap="square" rtlCol="0">
            <a:spAutoFit/>
          </a:bodyPr>
          <a:lstStyle/>
          <a:p>
            <a:r>
              <a:rPr lang="fr-FR" sz="1400" b="1" dirty="0">
                <a:solidFill>
                  <a:srgbClr val="FF0000"/>
                </a:solidFill>
              </a:rPr>
              <a:t>Maître d'ouvrage </a:t>
            </a:r>
            <a:r>
              <a:rPr lang="fr-FR" sz="1400" dirty="0"/>
              <a:t>: Le Voyage à Nantes</a:t>
            </a:r>
          </a:p>
          <a:p>
            <a:r>
              <a:rPr lang="fr-FR" sz="1400" b="1" dirty="0">
                <a:solidFill>
                  <a:srgbClr val="FF0000"/>
                </a:solidFill>
              </a:rPr>
              <a:t>Maître d’œuvre </a:t>
            </a:r>
            <a:r>
              <a:rPr lang="fr-FR" sz="1400" dirty="0"/>
              <a:t>: ARCADIS</a:t>
            </a:r>
          </a:p>
        </p:txBody>
      </p:sp>
      <p:pic>
        <p:nvPicPr>
          <p:cNvPr id="21" name="Image 20" descr="Une image contenant extérieur, plage, marchant, eau&#10;&#10;Description générée automatiquement">
            <a:extLst>
              <a:ext uri="{FF2B5EF4-FFF2-40B4-BE49-F238E27FC236}">
                <a16:creationId xmlns:a16="http://schemas.microsoft.com/office/drawing/2014/main" id="{7832E55A-7F0A-3043-898F-0A880CA50BF5}"/>
              </a:ext>
            </a:extLst>
          </p:cNvPr>
          <p:cNvPicPr>
            <a:picLocks noChangeAspect="1"/>
          </p:cNvPicPr>
          <p:nvPr/>
        </p:nvPicPr>
        <p:blipFill rotWithShape="1">
          <a:blip r:embed="rId3"/>
          <a:srcRect b="18366"/>
          <a:stretch/>
        </p:blipFill>
        <p:spPr>
          <a:xfrm>
            <a:off x="161170" y="482324"/>
            <a:ext cx="2491409" cy="1525382"/>
          </a:xfrm>
          <a:prstGeom prst="rect">
            <a:avLst/>
          </a:prstGeom>
        </p:spPr>
      </p:pic>
      <p:pic>
        <p:nvPicPr>
          <p:cNvPr id="24" name="Image 23" descr="Une image contenant extérieur, plage, sable, eau&#10;&#10;Description générée automatiquement">
            <a:extLst>
              <a:ext uri="{FF2B5EF4-FFF2-40B4-BE49-F238E27FC236}">
                <a16:creationId xmlns:a16="http://schemas.microsoft.com/office/drawing/2014/main" id="{FCB8BDA4-FE89-6D45-8FD4-43A395871B0D}"/>
              </a:ext>
            </a:extLst>
          </p:cNvPr>
          <p:cNvPicPr>
            <a:picLocks noChangeAspect="1"/>
          </p:cNvPicPr>
          <p:nvPr/>
        </p:nvPicPr>
        <p:blipFill rotWithShape="1">
          <a:blip r:embed="rId4"/>
          <a:srcRect t="18617" b="23936"/>
          <a:stretch/>
        </p:blipFill>
        <p:spPr>
          <a:xfrm>
            <a:off x="161171" y="2106897"/>
            <a:ext cx="2491408" cy="1073426"/>
          </a:xfrm>
          <a:prstGeom prst="rect">
            <a:avLst/>
          </a:prstGeom>
        </p:spPr>
      </p:pic>
      <p:sp>
        <p:nvSpPr>
          <p:cNvPr id="22" name="ZoneTexte 21">
            <a:extLst>
              <a:ext uri="{FF2B5EF4-FFF2-40B4-BE49-F238E27FC236}">
                <a16:creationId xmlns:a16="http://schemas.microsoft.com/office/drawing/2014/main" id="{D4A21F75-3F27-3349-BFD1-B7D6BE17E68B}"/>
              </a:ext>
            </a:extLst>
          </p:cNvPr>
          <p:cNvSpPr txBox="1"/>
          <p:nvPr/>
        </p:nvSpPr>
        <p:spPr>
          <a:xfrm>
            <a:off x="161170" y="482323"/>
            <a:ext cx="1053548" cy="461665"/>
          </a:xfrm>
          <a:prstGeom prst="rect">
            <a:avLst/>
          </a:prstGeom>
          <a:solidFill>
            <a:schemeClr val="bg1"/>
          </a:solidFill>
        </p:spPr>
        <p:txBody>
          <a:bodyPr wrap="square" rtlCol="0">
            <a:spAutoFit/>
          </a:bodyPr>
          <a:lstStyle/>
          <a:p>
            <a:pPr algn="ctr"/>
            <a:r>
              <a:rPr lang="fr-FR" sz="1200" dirty="0"/>
              <a:t>Visite du site 4 avril 2012</a:t>
            </a:r>
          </a:p>
        </p:txBody>
      </p:sp>
      <p:sp>
        <p:nvSpPr>
          <p:cNvPr id="28" name="ZoneTexte 27">
            <a:extLst>
              <a:ext uri="{FF2B5EF4-FFF2-40B4-BE49-F238E27FC236}">
                <a16:creationId xmlns:a16="http://schemas.microsoft.com/office/drawing/2014/main" id="{EDB158CA-4066-7C44-8FD6-B2ADC34231D2}"/>
              </a:ext>
            </a:extLst>
          </p:cNvPr>
          <p:cNvSpPr txBox="1"/>
          <p:nvPr/>
        </p:nvSpPr>
        <p:spPr>
          <a:xfrm>
            <a:off x="69574" y="3041823"/>
            <a:ext cx="2779158" cy="276999"/>
          </a:xfrm>
          <a:prstGeom prst="rect">
            <a:avLst/>
          </a:prstGeom>
          <a:solidFill>
            <a:schemeClr val="bg1"/>
          </a:solidFill>
        </p:spPr>
        <p:txBody>
          <a:bodyPr wrap="square" rtlCol="0">
            <a:spAutoFit/>
          </a:bodyPr>
          <a:lstStyle/>
          <a:p>
            <a:pPr algn="ctr"/>
            <a:r>
              <a:rPr lang="fr-FR" sz="1200" dirty="0"/>
              <a:t>Mise en place de la tête 12-19 avril</a:t>
            </a:r>
          </a:p>
        </p:txBody>
      </p:sp>
      <p:pic>
        <p:nvPicPr>
          <p:cNvPr id="26" name="Image 25" descr="Une image contenant bâtiment, homme, debout, petit&#10;&#10;Description générée automatiquement">
            <a:extLst>
              <a:ext uri="{FF2B5EF4-FFF2-40B4-BE49-F238E27FC236}">
                <a16:creationId xmlns:a16="http://schemas.microsoft.com/office/drawing/2014/main" id="{620C73D3-D9A8-C147-980A-4D8F8A2AF49C}"/>
              </a:ext>
            </a:extLst>
          </p:cNvPr>
          <p:cNvPicPr>
            <a:picLocks noChangeAspect="1"/>
          </p:cNvPicPr>
          <p:nvPr/>
        </p:nvPicPr>
        <p:blipFill rotWithShape="1">
          <a:blip r:embed="rId5"/>
          <a:srcRect b="14353"/>
          <a:stretch/>
        </p:blipFill>
        <p:spPr>
          <a:xfrm>
            <a:off x="161037" y="3319420"/>
            <a:ext cx="2491541" cy="1600450"/>
          </a:xfrm>
          <a:prstGeom prst="rect">
            <a:avLst/>
          </a:prstGeom>
        </p:spPr>
      </p:pic>
      <p:pic>
        <p:nvPicPr>
          <p:cNvPr id="29" name="Image 28" descr="Une image contenant extérieur, plage, sableux, sable&#10;&#10;Description générée automatiquement">
            <a:extLst>
              <a:ext uri="{FF2B5EF4-FFF2-40B4-BE49-F238E27FC236}">
                <a16:creationId xmlns:a16="http://schemas.microsoft.com/office/drawing/2014/main" id="{3E03AC19-A337-C646-A80E-AE5E57188012}"/>
              </a:ext>
            </a:extLst>
          </p:cNvPr>
          <p:cNvPicPr>
            <a:picLocks noChangeAspect="1"/>
          </p:cNvPicPr>
          <p:nvPr/>
        </p:nvPicPr>
        <p:blipFill rotWithShape="1">
          <a:blip r:embed="rId6"/>
          <a:srcRect t="34783" b="20145"/>
          <a:stretch/>
        </p:blipFill>
        <p:spPr>
          <a:xfrm>
            <a:off x="161037" y="5066508"/>
            <a:ext cx="2491541" cy="842249"/>
          </a:xfrm>
          <a:prstGeom prst="rect">
            <a:avLst/>
          </a:prstGeom>
        </p:spPr>
      </p:pic>
      <p:pic>
        <p:nvPicPr>
          <p:cNvPr id="31" name="Image 30" descr="Une image contenant extérieur, assis, eau, pose&#10;&#10;Description générée automatiquement">
            <a:extLst>
              <a:ext uri="{FF2B5EF4-FFF2-40B4-BE49-F238E27FC236}">
                <a16:creationId xmlns:a16="http://schemas.microsoft.com/office/drawing/2014/main" id="{ACC56BA8-773E-474A-8860-26E48622E73F}"/>
              </a:ext>
            </a:extLst>
          </p:cNvPr>
          <p:cNvPicPr>
            <a:picLocks noChangeAspect="1"/>
          </p:cNvPicPr>
          <p:nvPr/>
        </p:nvPicPr>
        <p:blipFill>
          <a:blip r:embed="rId7"/>
          <a:stretch>
            <a:fillRect/>
          </a:stretch>
        </p:blipFill>
        <p:spPr>
          <a:xfrm>
            <a:off x="1817690" y="5631826"/>
            <a:ext cx="834888" cy="1113183"/>
          </a:xfrm>
          <a:prstGeom prst="rect">
            <a:avLst/>
          </a:prstGeom>
        </p:spPr>
      </p:pic>
      <p:sp>
        <p:nvSpPr>
          <p:cNvPr id="35" name="ZoneTexte 34">
            <a:extLst>
              <a:ext uri="{FF2B5EF4-FFF2-40B4-BE49-F238E27FC236}">
                <a16:creationId xmlns:a16="http://schemas.microsoft.com/office/drawing/2014/main" id="{ADE2F78F-4727-9C41-BB1D-FA24BE207F0D}"/>
              </a:ext>
            </a:extLst>
          </p:cNvPr>
          <p:cNvSpPr txBox="1"/>
          <p:nvPr/>
        </p:nvSpPr>
        <p:spPr>
          <a:xfrm>
            <a:off x="69574" y="5908757"/>
            <a:ext cx="1650039" cy="461665"/>
          </a:xfrm>
          <a:prstGeom prst="rect">
            <a:avLst/>
          </a:prstGeom>
          <a:solidFill>
            <a:schemeClr val="bg1"/>
          </a:solidFill>
        </p:spPr>
        <p:txBody>
          <a:bodyPr wrap="square" rtlCol="0">
            <a:spAutoFit/>
          </a:bodyPr>
          <a:lstStyle/>
          <a:p>
            <a:pPr algn="ctr"/>
            <a:r>
              <a:rPr lang="fr-FR" sz="1200" dirty="0"/>
              <a:t>Mise en place des éléments en mai</a:t>
            </a:r>
          </a:p>
        </p:txBody>
      </p:sp>
      <p:pic>
        <p:nvPicPr>
          <p:cNvPr id="33" name="Image 32" descr="Une image contenant texte&#10;&#10;Description générée automatiquement">
            <a:extLst>
              <a:ext uri="{FF2B5EF4-FFF2-40B4-BE49-F238E27FC236}">
                <a16:creationId xmlns:a16="http://schemas.microsoft.com/office/drawing/2014/main" id="{4B2C676D-22D4-5846-861E-FEA4EF425DA9}"/>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Lst>
          </a:blip>
          <a:srcRect t="6595"/>
          <a:stretch/>
        </p:blipFill>
        <p:spPr>
          <a:xfrm>
            <a:off x="8848176" y="4509856"/>
            <a:ext cx="3343824" cy="2342468"/>
          </a:xfrm>
          <a:prstGeom prst="rect">
            <a:avLst/>
          </a:prstGeom>
        </p:spPr>
      </p:pic>
      <p:sp>
        <p:nvSpPr>
          <p:cNvPr id="38" name="ZoneTexte 37">
            <a:extLst>
              <a:ext uri="{FF2B5EF4-FFF2-40B4-BE49-F238E27FC236}">
                <a16:creationId xmlns:a16="http://schemas.microsoft.com/office/drawing/2014/main" id="{850FDD4E-4309-4142-AB14-2E3EA2054915}"/>
              </a:ext>
            </a:extLst>
          </p:cNvPr>
          <p:cNvSpPr txBox="1"/>
          <p:nvPr/>
        </p:nvSpPr>
        <p:spPr>
          <a:xfrm>
            <a:off x="8640115" y="4866453"/>
            <a:ext cx="1066248" cy="461665"/>
          </a:xfrm>
          <a:prstGeom prst="rect">
            <a:avLst/>
          </a:prstGeom>
          <a:solidFill>
            <a:schemeClr val="bg1"/>
          </a:solidFill>
        </p:spPr>
        <p:txBody>
          <a:bodyPr wrap="square" rtlCol="0">
            <a:spAutoFit/>
          </a:bodyPr>
          <a:lstStyle/>
          <a:p>
            <a:pPr algn="ctr"/>
            <a:r>
              <a:rPr lang="fr-FR" sz="1200" dirty="0"/>
              <a:t>Implantation sur le site</a:t>
            </a:r>
          </a:p>
        </p:txBody>
      </p:sp>
    </p:spTree>
    <p:extLst>
      <p:ext uri="{BB962C8B-B14F-4D97-AF65-F5344CB8AC3E}">
        <p14:creationId xmlns:p14="http://schemas.microsoft.com/office/powerpoint/2010/main" val="2960720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D9CA362-7C88-B945-8D28-2AF0F1E06799}"/>
              </a:ext>
            </a:extLst>
          </p:cNvPr>
          <p:cNvSpPr txBox="1"/>
          <p:nvPr/>
        </p:nvSpPr>
        <p:spPr>
          <a:xfrm>
            <a:off x="161749" y="3375452"/>
            <a:ext cx="2496736" cy="800219"/>
          </a:xfrm>
          <a:prstGeom prst="rect">
            <a:avLst/>
          </a:prstGeom>
          <a:noFill/>
        </p:spPr>
        <p:txBody>
          <a:bodyPr wrap="square" rtlCol="0">
            <a:spAutoFit/>
          </a:bodyPr>
          <a:lstStyle/>
          <a:p>
            <a:r>
              <a:rPr lang="fr-FR" sz="1400" dirty="0"/>
              <a:t>Esquisse </a:t>
            </a:r>
          </a:p>
          <a:p>
            <a:r>
              <a:rPr lang="fr-FR" sz="1400" dirty="0"/>
              <a:t>de Huang Yong Ping</a:t>
            </a:r>
          </a:p>
          <a:p>
            <a:endParaRPr lang="fr-FR" dirty="0"/>
          </a:p>
        </p:txBody>
      </p:sp>
      <p:pic>
        <p:nvPicPr>
          <p:cNvPr id="3" name="Image 2" descr="Une image contenant texte&#10;&#10;Description générée automatiquement">
            <a:extLst>
              <a:ext uri="{FF2B5EF4-FFF2-40B4-BE49-F238E27FC236}">
                <a16:creationId xmlns:a16="http://schemas.microsoft.com/office/drawing/2014/main" id="{1C0AE4CC-7B30-E947-AE5C-08A588A90160}"/>
              </a:ext>
            </a:extLst>
          </p:cNvPr>
          <p:cNvPicPr>
            <a:picLocks noChangeAspect="1"/>
          </p:cNvPicPr>
          <p:nvPr/>
        </p:nvPicPr>
        <p:blipFill>
          <a:blip r:embed="rId2"/>
          <a:stretch>
            <a:fillRect/>
          </a:stretch>
        </p:blipFill>
        <p:spPr>
          <a:xfrm>
            <a:off x="2097157" y="-3670"/>
            <a:ext cx="10094843" cy="6861670"/>
          </a:xfrm>
          <a:prstGeom prst="rect">
            <a:avLst/>
          </a:prstGeom>
        </p:spPr>
      </p:pic>
      <p:sp>
        <p:nvSpPr>
          <p:cNvPr id="11" name="ZoneTexte 10">
            <a:extLst>
              <a:ext uri="{FF2B5EF4-FFF2-40B4-BE49-F238E27FC236}">
                <a16:creationId xmlns:a16="http://schemas.microsoft.com/office/drawing/2014/main" id="{0CC1C64D-D3C0-1647-B74A-F834E03BC3B3}"/>
              </a:ext>
            </a:extLst>
          </p:cNvPr>
          <p:cNvSpPr txBox="1"/>
          <p:nvPr/>
        </p:nvSpPr>
        <p:spPr>
          <a:xfrm>
            <a:off x="88777" y="0"/>
            <a:ext cx="12103223" cy="1231106"/>
          </a:xfrm>
          <a:prstGeom prst="rect">
            <a:avLst/>
          </a:prstGeom>
          <a:solidFill>
            <a:schemeClr val="bg1"/>
          </a:solidFill>
        </p:spPr>
        <p:txBody>
          <a:bodyPr wrap="square">
            <a:spAutoFit/>
          </a:bodyPr>
          <a:lstStyle/>
          <a:p>
            <a:pPr>
              <a:defRPr/>
            </a:pPr>
            <a:r>
              <a:rPr lang="fr-FR" sz="1400" b="1" dirty="0">
                <a:solidFill>
                  <a:srgbClr val="000000"/>
                </a:solidFill>
                <a:ea typeface="Times New Roman" panose="02020603050405020304" pitchFamily="18" charset="0"/>
                <a:cs typeface="Times New Roman" panose="02020603050405020304" pitchFamily="18" charset="0"/>
              </a:rPr>
              <a:t>Citations de l’artiste </a:t>
            </a:r>
            <a:r>
              <a:rPr lang="fr-FR" sz="1100" i="1" dirty="0">
                <a:solidFill>
                  <a:srgbClr val="000000"/>
                </a:solidFill>
                <a:ea typeface="Times New Roman" panose="02020603050405020304" pitchFamily="18" charset="0"/>
                <a:cs typeface="Times New Roman" panose="02020603050405020304" pitchFamily="18" charset="0"/>
              </a:rPr>
              <a:t>: </a:t>
            </a:r>
            <a:r>
              <a:rPr lang="fr-FR" sz="1200" i="1" dirty="0">
                <a:solidFill>
                  <a:srgbClr val="000000"/>
                </a:solidFill>
                <a:ea typeface="Times New Roman" panose="02020603050405020304" pitchFamily="18" charset="0"/>
                <a:cs typeface="Times New Roman" panose="02020603050405020304" pitchFamily="18" charset="0"/>
              </a:rPr>
              <a:t>« Depuis mon arrivée en France, je me suis intéressé à la question de l’altérité. L’animal représente l’autre, parfois menaçant. A la vue de ce serpent avec la gueule grande ouverte, peut-être ­certains visiteurs auront-ils peur. On peut associer cet animal qui mue aux transformations que nous vivons. Pour moi, il s’agit plutôt de prendre du recul et de proposer une œuvre qui renvoie à toutes les réflexions possibles sur l’organisation du monde actuel...». </a:t>
            </a:r>
            <a:r>
              <a:rPr lang="fr-FR" sz="1200" dirty="0">
                <a:solidFill>
                  <a:srgbClr val="000000"/>
                </a:solidFill>
                <a:ea typeface="Times New Roman" panose="02020603050405020304" pitchFamily="18" charset="0"/>
                <a:cs typeface="Times New Roman" panose="02020603050405020304" pitchFamily="18" charset="0"/>
                <a:hlinkClick r:id="rId3"/>
              </a:rPr>
              <a:t>Lien vers la source de cette citation </a:t>
            </a:r>
            <a:endParaRPr lang="fr-FR" sz="1200" dirty="0">
              <a:solidFill>
                <a:srgbClr val="000000"/>
              </a:solidFill>
              <a:ea typeface="Times New Roman" panose="02020603050405020304" pitchFamily="18" charset="0"/>
              <a:cs typeface="Times New Roman" panose="02020603050405020304" pitchFamily="18" charset="0"/>
            </a:endParaRPr>
          </a:p>
          <a:p>
            <a:pPr>
              <a:defRPr/>
            </a:pPr>
            <a:endParaRPr lang="fr-FR" sz="1200" dirty="0">
              <a:solidFill>
                <a:srgbClr val="000000"/>
              </a:solidFill>
              <a:ea typeface="Times New Roman" panose="02020603050405020304" pitchFamily="18" charset="0"/>
              <a:cs typeface="Times New Roman" panose="02020603050405020304" pitchFamily="18" charset="0"/>
            </a:endParaRPr>
          </a:p>
          <a:p>
            <a:pPr>
              <a:defRPr/>
            </a:pPr>
            <a:r>
              <a:rPr lang="fr-FR" altLang="fr-FR" sz="1200" i="1" dirty="0">
                <a:solidFill>
                  <a:srgbClr val="000000"/>
                </a:solidFill>
                <a:ea typeface="Times New Roman" panose="02020603050405020304" pitchFamily="18" charset="0"/>
                <a:cs typeface="Calibri" panose="020F0502020204030204" pitchFamily="34" charset="0"/>
              </a:rPr>
              <a:t>« Cette œuvre est-elle grande ou petite ? Si vous comparez avec une montagne ou l’océan, elle est très petite en fait, c’est une question d’échelle, de manière de voir le monde aujourd’hui. Avec la globalisation le monde est devenu petit. Mais si nous laissons notre imagination aller au-delà, le monde n’est pas si petit. » </a:t>
            </a:r>
            <a:r>
              <a:rPr lang="fr-FR" altLang="fr-FR" sz="1200" dirty="0">
                <a:solidFill>
                  <a:srgbClr val="000000"/>
                </a:solidFill>
                <a:ea typeface="Times New Roman" panose="02020603050405020304" pitchFamily="18" charset="0"/>
                <a:cs typeface="Calibri" panose="020F0502020204030204" pitchFamily="34" charset="0"/>
              </a:rPr>
              <a:t>Huang Yong Ping</a:t>
            </a:r>
            <a:endParaRPr lang="fr-FR" altLang="fr-FR" sz="1200" dirty="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922184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personne, intérieur, table, homme&#10;&#10;Description générée automatiquement">
            <a:extLst>
              <a:ext uri="{FF2B5EF4-FFF2-40B4-BE49-F238E27FC236}">
                <a16:creationId xmlns:a16="http://schemas.microsoft.com/office/drawing/2014/main" id="{20D115FA-B589-124C-ACBD-5430507D0CED}"/>
              </a:ext>
            </a:extLst>
          </p:cNvPr>
          <p:cNvPicPr>
            <a:picLocks noChangeAspect="1"/>
          </p:cNvPicPr>
          <p:nvPr/>
        </p:nvPicPr>
        <p:blipFill>
          <a:blip r:embed="rId2"/>
          <a:stretch>
            <a:fillRect/>
          </a:stretch>
        </p:blipFill>
        <p:spPr>
          <a:xfrm>
            <a:off x="6484507" y="0"/>
            <a:ext cx="5707494" cy="4280620"/>
          </a:xfrm>
          <a:prstGeom prst="rect">
            <a:avLst/>
          </a:prstGeom>
        </p:spPr>
      </p:pic>
      <p:pic>
        <p:nvPicPr>
          <p:cNvPr id="5" name="Espace réservé du contenu 4" descr="Une image contenant intérieur, table, chaise, vivant&#10;&#10;Description générée automatiquement">
            <a:extLst>
              <a:ext uri="{FF2B5EF4-FFF2-40B4-BE49-F238E27FC236}">
                <a16:creationId xmlns:a16="http://schemas.microsoft.com/office/drawing/2014/main" id="{609B5B68-C4EF-B84F-BFC8-967B5967AEB5}"/>
              </a:ext>
            </a:extLst>
          </p:cNvPr>
          <p:cNvPicPr>
            <a:picLocks noGrp="1" noChangeAspect="1"/>
          </p:cNvPicPr>
          <p:nvPr>
            <p:ph idx="1"/>
          </p:nvPr>
        </p:nvPicPr>
        <p:blipFill rotWithShape="1">
          <a:blip r:embed="rId3"/>
          <a:srcRect b="10038"/>
          <a:stretch/>
        </p:blipFill>
        <p:spPr>
          <a:xfrm>
            <a:off x="-1" y="2034538"/>
            <a:ext cx="7148945" cy="4823461"/>
          </a:xfrm>
        </p:spPr>
      </p:pic>
      <p:sp>
        <p:nvSpPr>
          <p:cNvPr id="6" name="ZoneTexte 5">
            <a:extLst>
              <a:ext uri="{FF2B5EF4-FFF2-40B4-BE49-F238E27FC236}">
                <a16:creationId xmlns:a16="http://schemas.microsoft.com/office/drawing/2014/main" id="{7D76345C-51ED-244E-8FED-2DE4EE9E56FB}"/>
              </a:ext>
            </a:extLst>
          </p:cNvPr>
          <p:cNvSpPr txBox="1"/>
          <p:nvPr/>
        </p:nvSpPr>
        <p:spPr>
          <a:xfrm>
            <a:off x="746233" y="3121223"/>
            <a:ext cx="984142" cy="307777"/>
          </a:xfrm>
          <a:prstGeom prst="rect">
            <a:avLst/>
          </a:prstGeom>
          <a:solidFill>
            <a:schemeClr val="bg1"/>
          </a:solidFill>
        </p:spPr>
        <p:txBody>
          <a:bodyPr wrap="square" rtlCol="0">
            <a:spAutoFit/>
          </a:bodyPr>
          <a:lstStyle/>
          <a:p>
            <a:r>
              <a:rPr lang="fr-FR" sz="1400" dirty="0"/>
              <a:t>Maquette</a:t>
            </a:r>
          </a:p>
        </p:txBody>
      </p:sp>
      <p:sp>
        <p:nvSpPr>
          <p:cNvPr id="9" name="ZoneTexte 8">
            <a:extLst>
              <a:ext uri="{FF2B5EF4-FFF2-40B4-BE49-F238E27FC236}">
                <a16:creationId xmlns:a16="http://schemas.microsoft.com/office/drawing/2014/main" id="{03BC3E81-538F-7F4B-801F-2F1E11CE924F}"/>
              </a:ext>
            </a:extLst>
          </p:cNvPr>
          <p:cNvSpPr txBox="1"/>
          <p:nvPr/>
        </p:nvSpPr>
        <p:spPr>
          <a:xfrm>
            <a:off x="7148944" y="0"/>
            <a:ext cx="2576947" cy="307777"/>
          </a:xfrm>
          <a:prstGeom prst="rect">
            <a:avLst/>
          </a:prstGeom>
          <a:solidFill>
            <a:schemeClr val="bg1"/>
          </a:solidFill>
        </p:spPr>
        <p:txBody>
          <a:bodyPr wrap="square" rtlCol="0">
            <a:spAutoFit/>
          </a:bodyPr>
          <a:lstStyle/>
          <a:p>
            <a:r>
              <a:rPr lang="fr-FR" sz="1400" dirty="0"/>
              <a:t>Réglage de l’ouverture de la tête</a:t>
            </a:r>
          </a:p>
        </p:txBody>
      </p:sp>
      <p:pic>
        <p:nvPicPr>
          <p:cNvPr id="11" name="Image 10" descr="Une image contenant intérieur, table, assis, alimentation&#10;&#10;Description générée automatiquement">
            <a:extLst>
              <a:ext uri="{FF2B5EF4-FFF2-40B4-BE49-F238E27FC236}">
                <a16:creationId xmlns:a16="http://schemas.microsoft.com/office/drawing/2014/main" id="{A8E7A7C1-BF57-004A-B501-921A32A436AE}"/>
              </a:ext>
            </a:extLst>
          </p:cNvPr>
          <p:cNvPicPr>
            <a:picLocks noChangeAspect="1"/>
          </p:cNvPicPr>
          <p:nvPr/>
        </p:nvPicPr>
        <p:blipFill>
          <a:blip r:embed="rId4"/>
          <a:stretch>
            <a:fillRect/>
          </a:stretch>
        </p:blipFill>
        <p:spPr>
          <a:xfrm>
            <a:off x="-1" y="0"/>
            <a:ext cx="3688191" cy="2761068"/>
          </a:xfrm>
          <a:prstGeom prst="rect">
            <a:avLst/>
          </a:prstGeom>
        </p:spPr>
      </p:pic>
      <p:pic>
        <p:nvPicPr>
          <p:cNvPr id="13" name="Image 12" descr="Une image contenant intérieur, table, en bois, assis&#10;&#10;Description générée automatiquement">
            <a:extLst>
              <a:ext uri="{FF2B5EF4-FFF2-40B4-BE49-F238E27FC236}">
                <a16:creationId xmlns:a16="http://schemas.microsoft.com/office/drawing/2014/main" id="{BFBB9017-BC8D-F74D-98A9-4009D099944E}"/>
              </a:ext>
            </a:extLst>
          </p:cNvPr>
          <p:cNvPicPr>
            <a:picLocks noChangeAspect="1"/>
          </p:cNvPicPr>
          <p:nvPr/>
        </p:nvPicPr>
        <p:blipFill>
          <a:blip r:embed="rId5"/>
          <a:stretch>
            <a:fillRect/>
          </a:stretch>
        </p:blipFill>
        <p:spPr>
          <a:xfrm>
            <a:off x="3460750" y="-1"/>
            <a:ext cx="3688193" cy="2761069"/>
          </a:xfrm>
          <a:prstGeom prst="rect">
            <a:avLst/>
          </a:prstGeom>
        </p:spPr>
      </p:pic>
      <p:pic>
        <p:nvPicPr>
          <p:cNvPr id="15" name="Image 14" descr="Une image contenant intérieur, table, en bois, ordinateur&#10;&#10;Description générée automatiquement">
            <a:extLst>
              <a:ext uri="{FF2B5EF4-FFF2-40B4-BE49-F238E27FC236}">
                <a16:creationId xmlns:a16="http://schemas.microsoft.com/office/drawing/2014/main" id="{C1ABBFC0-141C-B64E-AB7D-B497C42C0682}"/>
              </a:ext>
            </a:extLst>
          </p:cNvPr>
          <p:cNvPicPr>
            <a:picLocks noChangeAspect="1"/>
          </p:cNvPicPr>
          <p:nvPr/>
        </p:nvPicPr>
        <p:blipFill>
          <a:blip r:embed="rId6"/>
          <a:stretch>
            <a:fillRect/>
          </a:stretch>
        </p:blipFill>
        <p:spPr>
          <a:xfrm>
            <a:off x="6484506" y="4795606"/>
            <a:ext cx="5707494" cy="2063419"/>
          </a:xfrm>
          <a:prstGeom prst="rect">
            <a:avLst/>
          </a:prstGeom>
        </p:spPr>
      </p:pic>
      <p:sp>
        <p:nvSpPr>
          <p:cNvPr id="16" name="ZoneTexte 15">
            <a:extLst>
              <a:ext uri="{FF2B5EF4-FFF2-40B4-BE49-F238E27FC236}">
                <a16:creationId xmlns:a16="http://schemas.microsoft.com/office/drawing/2014/main" id="{671EBC40-3DB9-A243-AA92-255113812B8C}"/>
              </a:ext>
            </a:extLst>
          </p:cNvPr>
          <p:cNvSpPr txBox="1"/>
          <p:nvPr/>
        </p:nvSpPr>
        <p:spPr>
          <a:xfrm>
            <a:off x="7367846" y="4446268"/>
            <a:ext cx="2576947" cy="307777"/>
          </a:xfrm>
          <a:prstGeom prst="rect">
            <a:avLst/>
          </a:prstGeom>
          <a:solidFill>
            <a:schemeClr val="bg1"/>
          </a:solidFill>
        </p:spPr>
        <p:txBody>
          <a:bodyPr wrap="square" rtlCol="0">
            <a:spAutoFit/>
          </a:bodyPr>
          <a:lstStyle/>
          <a:p>
            <a:r>
              <a:rPr lang="fr-FR" sz="1400" dirty="0"/>
              <a:t>Inventaire des pièces : </a:t>
            </a:r>
          </a:p>
        </p:txBody>
      </p:sp>
    </p:spTree>
    <p:extLst>
      <p:ext uri="{BB962C8B-B14F-4D97-AF65-F5344CB8AC3E}">
        <p14:creationId xmlns:p14="http://schemas.microsoft.com/office/powerpoint/2010/main" val="1069083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Espace réservé du contenu 4">
            <a:extLst>
              <a:ext uri="{FF2B5EF4-FFF2-40B4-BE49-F238E27FC236}">
                <a16:creationId xmlns:a16="http://schemas.microsoft.com/office/drawing/2014/main" id="{6FC50FB2-B3AB-4048-9B33-16E08A71432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938" y="2209800"/>
            <a:ext cx="9234488" cy="4648200"/>
          </a:xfrm>
        </p:spPr>
      </p:pic>
      <p:pic>
        <p:nvPicPr>
          <p:cNvPr id="68612" name="Image 10">
            <a:extLst>
              <a:ext uri="{FF2B5EF4-FFF2-40B4-BE49-F238E27FC236}">
                <a16:creationId xmlns:a16="http://schemas.microsoft.com/office/drawing/2014/main" id="{80787659-9299-3D4D-BDEE-EDAD4F75B2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225" y="3003550"/>
            <a:ext cx="2890837"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Image 6">
            <a:extLst>
              <a:ext uri="{FF2B5EF4-FFF2-40B4-BE49-F238E27FC236}">
                <a16:creationId xmlns:a16="http://schemas.microsoft.com/office/drawing/2014/main" id="{A3714411-9F3E-E34C-9427-852D5D13A9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327" t="20773" r="11844"/>
          <a:stretch>
            <a:fillRect/>
          </a:stretch>
        </p:blipFill>
        <p:spPr bwMode="auto">
          <a:xfrm>
            <a:off x="8433001" y="-1"/>
            <a:ext cx="3751061" cy="360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ZoneTexte 14">
            <a:extLst>
              <a:ext uri="{FF2B5EF4-FFF2-40B4-BE49-F238E27FC236}">
                <a16:creationId xmlns:a16="http://schemas.microsoft.com/office/drawing/2014/main" id="{6B86F8C5-B7F3-AE46-9ADA-A68E537B7BAE}"/>
              </a:ext>
            </a:extLst>
          </p:cNvPr>
          <p:cNvSpPr txBox="1">
            <a:spLocks noChangeArrowheads="1"/>
          </p:cNvSpPr>
          <p:nvPr/>
        </p:nvSpPr>
        <p:spPr bwMode="auto">
          <a:xfrm>
            <a:off x="7938" y="0"/>
            <a:ext cx="5037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1800" dirty="0"/>
              <a:t>Modélisation 3D et imprimante 3D</a:t>
            </a:r>
          </a:p>
        </p:txBody>
      </p:sp>
      <p:sp>
        <p:nvSpPr>
          <p:cNvPr id="4" name="Rectangle 3">
            <a:extLst>
              <a:ext uri="{FF2B5EF4-FFF2-40B4-BE49-F238E27FC236}">
                <a16:creationId xmlns:a16="http://schemas.microsoft.com/office/drawing/2014/main" id="{3F5B3645-9A6D-F34C-8556-8B784E3FB941}"/>
              </a:ext>
            </a:extLst>
          </p:cNvPr>
          <p:cNvSpPr/>
          <p:nvPr/>
        </p:nvSpPr>
        <p:spPr>
          <a:xfrm>
            <a:off x="126783" y="520353"/>
            <a:ext cx="4142654" cy="1384995"/>
          </a:xfrm>
          <a:prstGeom prst="rect">
            <a:avLst/>
          </a:prstGeom>
          <a:solidFill>
            <a:schemeClr val="accent4">
              <a:lumMod val="20000"/>
              <a:lumOff val="80000"/>
            </a:schemeClr>
          </a:solidFill>
        </p:spPr>
        <p:txBody>
          <a:bodyPr wrap="square">
            <a:spAutoFit/>
          </a:bodyPr>
          <a:lstStyle/>
          <a:p>
            <a:r>
              <a:rPr lang="fr-FR" sz="1400" dirty="0">
                <a:solidFill>
                  <a:srgbClr val="FF0000"/>
                </a:solidFill>
              </a:rPr>
              <a:t>L’art, les technologies </a:t>
            </a:r>
            <a:r>
              <a:rPr lang="fr-FR" sz="1400" dirty="0"/>
              <a:t>: dialogue ou hybridation.</a:t>
            </a:r>
          </a:p>
          <a:p>
            <a:r>
              <a:rPr lang="fr-FR" sz="1400" dirty="0"/>
              <a:t>Assimilation, appropriation, réorientation de connaissances scientifiques et de technologies pour créer.</a:t>
            </a:r>
          </a:p>
          <a:p>
            <a:r>
              <a:rPr lang="fr-FR" sz="1400" dirty="0">
                <a:solidFill>
                  <a:srgbClr val="FF0000"/>
                </a:solidFill>
              </a:rPr>
              <a:t>Collaborations </a:t>
            </a:r>
            <a:r>
              <a:rPr lang="fr-FR" sz="1400" dirty="0"/>
              <a:t>entre artistes et scientifiques, connaissances en partage, influences réciproques.</a:t>
            </a:r>
          </a:p>
        </p:txBody>
      </p:sp>
      <p:pic>
        <p:nvPicPr>
          <p:cNvPr id="68613" name="Image 12">
            <a:extLst>
              <a:ext uri="{FF2B5EF4-FFF2-40B4-BE49-F238E27FC236}">
                <a16:creationId xmlns:a16="http://schemas.microsoft.com/office/drawing/2014/main" id="{D5294BF1-75FF-2449-9A9B-7A9BD368A8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059" t="13988" r="18896" b="6274"/>
          <a:stretch>
            <a:fillRect/>
          </a:stretch>
        </p:blipFill>
        <p:spPr bwMode="auto">
          <a:xfrm>
            <a:off x="4145696" y="0"/>
            <a:ext cx="428730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FB445AB-6129-5245-8B04-9B33DE54903B}"/>
              </a:ext>
            </a:extLst>
          </p:cNvPr>
          <p:cNvSpPr/>
          <p:nvPr/>
        </p:nvSpPr>
        <p:spPr>
          <a:xfrm>
            <a:off x="7200900" y="520353"/>
            <a:ext cx="529936" cy="399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6">
            <a:extLst>
              <a:ext uri="{FF2B5EF4-FFF2-40B4-BE49-F238E27FC236}">
                <a16:creationId xmlns:a16="http://schemas.microsoft.com/office/drawing/2014/main" id="{BF998E37-F926-0B4B-B1AB-21F22DC8B6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491" t="3922" r="9504" b="19656"/>
          <a:stretch/>
        </p:blipFill>
        <p:spPr bwMode="auto">
          <a:xfrm>
            <a:off x="7533622" y="0"/>
            <a:ext cx="2026610" cy="1433307"/>
          </a:xfrm>
          <a:prstGeom prst="snip2DiagRect">
            <a:avLst/>
          </a:prstGeom>
          <a:solidFill>
            <a:srgbClr val="FFFFFF">
              <a:shade val="85000"/>
            </a:srgbClr>
          </a:solidFill>
          <a:ln w="9525">
            <a:solidFill>
              <a:srgbClr val="000000"/>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4365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collier&#10;&#10;Description générée automatiquement">
            <a:extLst>
              <a:ext uri="{FF2B5EF4-FFF2-40B4-BE49-F238E27FC236}">
                <a16:creationId xmlns:a16="http://schemas.microsoft.com/office/drawing/2014/main" id="{0CBC6548-117F-734C-B4F1-2B8411D6948D}"/>
              </a:ext>
            </a:extLst>
          </p:cNvPr>
          <p:cNvPicPr>
            <a:picLocks noChangeAspect="1"/>
          </p:cNvPicPr>
          <p:nvPr/>
        </p:nvPicPr>
        <p:blipFill>
          <a:blip r:embed="rId2"/>
          <a:stretch>
            <a:fillRect/>
          </a:stretch>
        </p:blipFill>
        <p:spPr>
          <a:xfrm>
            <a:off x="0" y="4324865"/>
            <a:ext cx="8313380" cy="2533136"/>
          </a:xfrm>
          <a:prstGeom prst="rect">
            <a:avLst/>
          </a:prstGeom>
        </p:spPr>
      </p:pic>
      <p:pic>
        <p:nvPicPr>
          <p:cNvPr id="4" name="Image 3">
            <a:extLst>
              <a:ext uri="{FF2B5EF4-FFF2-40B4-BE49-F238E27FC236}">
                <a16:creationId xmlns:a16="http://schemas.microsoft.com/office/drawing/2014/main" id="{EE20870A-CCC7-1643-8794-87E3C66BE647}"/>
              </a:ext>
            </a:extLst>
          </p:cNvPr>
          <p:cNvPicPr>
            <a:picLocks noChangeAspect="1"/>
          </p:cNvPicPr>
          <p:nvPr/>
        </p:nvPicPr>
        <p:blipFill>
          <a:blip r:embed="rId3"/>
          <a:stretch>
            <a:fillRect/>
          </a:stretch>
        </p:blipFill>
        <p:spPr>
          <a:xfrm>
            <a:off x="0" y="0"/>
            <a:ext cx="7265773" cy="4964514"/>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97CEF2F7-7C86-3A4C-9C2A-5FB1BB10A04F}"/>
              </a:ext>
            </a:extLst>
          </p:cNvPr>
          <p:cNvPicPr>
            <a:picLocks noChangeAspect="1"/>
          </p:cNvPicPr>
          <p:nvPr/>
        </p:nvPicPr>
        <p:blipFill>
          <a:blip r:embed="rId4"/>
          <a:stretch>
            <a:fillRect/>
          </a:stretch>
        </p:blipFill>
        <p:spPr>
          <a:xfrm>
            <a:off x="370702" y="6032122"/>
            <a:ext cx="2204651" cy="379489"/>
          </a:xfrm>
          <a:prstGeom prst="rect">
            <a:avLst/>
          </a:prstGeom>
        </p:spPr>
      </p:pic>
      <p:sp>
        <p:nvSpPr>
          <p:cNvPr id="9" name="ZoneTexte 8">
            <a:extLst>
              <a:ext uri="{FF2B5EF4-FFF2-40B4-BE49-F238E27FC236}">
                <a16:creationId xmlns:a16="http://schemas.microsoft.com/office/drawing/2014/main" id="{1F294682-829A-0F43-9EAC-10BC36A9DC6C}"/>
              </a:ext>
            </a:extLst>
          </p:cNvPr>
          <p:cNvSpPr txBox="1"/>
          <p:nvPr/>
        </p:nvSpPr>
        <p:spPr>
          <a:xfrm>
            <a:off x="7150503" y="205520"/>
            <a:ext cx="4993472" cy="2308324"/>
          </a:xfrm>
          <a:prstGeom prst="rect">
            <a:avLst/>
          </a:prstGeom>
          <a:noFill/>
        </p:spPr>
        <p:txBody>
          <a:bodyPr wrap="square" rtlCol="0">
            <a:spAutoFit/>
          </a:bodyPr>
          <a:lstStyle/>
          <a:p>
            <a:r>
              <a:rPr lang="fr-FR" sz="1400" dirty="0"/>
              <a:t>- 34 pieux de diamètre 140 cm (29 pour le corps et 5 pour la tête) </a:t>
            </a:r>
          </a:p>
          <a:p>
            <a:r>
              <a:rPr lang="fr-FR" sz="1400" dirty="0"/>
              <a:t>- 30 tubes de diamètre 80 cm</a:t>
            </a:r>
          </a:p>
          <a:p>
            <a:r>
              <a:rPr lang="fr-FR" sz="1400" dirty="0"/>
              <a:t>- 1 tube horizontal diamètre 140 cm (moelle épinière) </a:t>
            </a:r>
          </a:p>
          <a:p>
            <a:r>
              <a:rPr lang="fr-FR" sz="1400" dirty="0"/>
              <a:t>- Analyse corrosion : durée de vie requise 20 ans </a:t>
            </a:r>
          </a:p>
          <a:p>
            <a:endParaRPr lang="fr-FR" sz="1400" dirty="0"/>
          </a:p>
          <a:p>
            <a:endParaRPr lang="fr-FR" sz="1400" dirty="0"/>
          </a:p>
          <a:p>
            <a:r>
              <a:rPr lang="fr-FR" sz="1400" dirty="0"/>
              <a:t>Technique du </a:t>
            </a:r>
          </a:p>
          <a:p>
            <a:r>
              <a:rPr lang="fr-FR" sz="1400" dirty="0"/>
              <a:t>moulage en </a:t>
            </a:r>
          </a:p>
          <a:p>
            <a:r>
              <a:rPr lang="fr-FR" sz="1400" dirty="0"/>
              <a:t>aluminium :</a:t>
            </a:r>
          </a:p>
          <a:p>
            <a:endParaRPr lang="fr-FR" dirty="0"/>
          </a:p>
        </p:txBody>
      </p:sp>
      <p:pic>
        <p:nvPicPr>
          <p:cNvPr id="11" name="Image 10" descr="Une image contenant intérieur, table, pièce, assis&#10;&#10;Description générée automatiquement">
            <a:extLst>
              <a:ext uri="{FF2B5EF4-FFF2-40B4-BE49-F238E27FC236}">
                <a16:creationId xmlns:a16="http://schemas.microsoft.com/office/drawing/2014/main" id="{489A3E4E-2719-B142-BE98-C7CC6061B257}"/>
              </a:ext>
            </a:extLst>
          </p:cNvPr>
          <p:cNvPicPr>
            <a:picLocks noChangeAspect="1"/>
          </p:cNvPicPr>
          <p:nvPr/>
        </p:nvPicPr>
        <p:blipFill>
          <a:blip r:embed="rId5"/>
          <a:stretch>
            <a:fillRect/>
          </a:stretch>
        </p:blipFill>
        <p:spPr>
          <a:xfrm>
            <a:off x="1534811" y="2253324"/>
            <a:ext cx="2677153" cy="2007865"/>
          </a:xfrm>
          <a:prstGeom prst="rect">
            <a:avLst/>
          </a:prstGeom>
        </p:spPr>
      </p:pic>
      <p:pic>
        <p:nvPicPr>
          <p:cNvPr id="13" name="Image 12" descr="Une image contenant intérieur, table, assis, pièce&#10;&#10;Description générée automatiquement">
            <a:extLst>
              <a:ext uri="{FF2B5EF4-FFF2-40B4-BE49-F238E27FC236}">
                <a16:creationId xmlns:a16="http://schemas.microsoft.com/office/drawing/2014/main" id="{C0192C61-C34F-974F-AA80-B6395DE34A25}"/>
              </a:ext>
            </a:extLst>
          </p:cNvPr>
          <p:cNvPicPr>
            <a:picLocks noChangeAspect="1"/>
          </p:cNvPicPr>
          <p:nvPr/>
        </p:nvPicPr>
        <p:blipFill>
          <a:blip r:embed="rId6"/>
          <a:stretch>
            <a:fillRect/>
          </a:stretch>
        </p:blipFill>
        <p:spPr>
          <a:xfrm>
            <a:off x="9045146" y="4497859"/>
            <a:ext cx="3146854" cy="2360141"/>
          </a:xfrm>
          <a:prstGeom prst="rect">
            <a:avLst/>
          </a:prstGeom>
        </p:spPr>
      </p:pic>
      <p:sp>
        <p:nvSpPr>
          <p:cNvPr id="21" name="Rectangle 20">
            <a:extLst>
              <a:ext uri="{FF2B5EF4-FFF2-40B4-BE49-F238E27FC236}">
                <a16:creationId xmlns:a16="http://schemas.microsoft.com/office/drawing/2014/main" id="{375638FE-043D-C249-B99B-73602EE91699}"/>
              </a:ext>
            </a:extLst>
          </p:cNvPr>
          <p:cNvSpPr/>
          <p:nvPr/>
        </p:nvSpPr>
        <p:spPr>
          <a:xfrm>
            <a:off x="5026353" y="3900286"/>
            <a:ext cx="1349864" cy="142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descr="Une image contenant personne, intérieur, bâtiment, gens&#10;&#10;Description générée automatiquement">
            <a:extLst>
              <a:ext uri="{FF2B5EF4-FFF2-40B4-BE49-F238E27FC236}">
                <a16:creationId xmlns:a16="http://schemas.microsoft.com/office/drawing/2014/main" id="{C9FF06B0-AF14-DD47-AC75-D17F7A1848D1}"/>
              </a:ext>
            </a:extLst>
          </p:cNvPr>
          <p:cNvPicPr>
            <a:picLocks noChangeAspect="1"/>
          </p:cNvPicPr>
          <p:nvPr/>
        </p:nvPicPr>
        <p:blipFill>
          <a:blip r:embed="rId7"/>
          <a:stretch>
            <a:fillRect/>
          </a:stretch>
        </p:blipFill>
        <p:spPr>
          <a:xfrm>
            <a:off x="8766460" y="1433380"/>
            <a:ext cx="3377515" cy="2533136"/>
          </a:xfrm>
          <a:prstGeom prst="rect">
            <a:avLst/>
          </a:prstGeom>
        </p:spPr>
      </p:pic>
      <p:pic>
        <p:nvPicPr>
          <p:cNvPr id="15" name="Image 14" descr="Une image contenant intérieur, vivant, pièce, meubles&#10;&#10;Description générée automatiquement">
            <a:extLst>
              <a:ext uri="{FF2B5EF4-FFF2-40B4-BE49-F238E27FC236}">
                <a16:creationId xmlns:a16="http://schemas.microsoft.com/office/drawing/2014/main" id="{63799F84-7446-3D4E-B1C4-883F2DE7861C}"/>
              </a:ext>
            </a:extLst>
          </p:cNvPr>
          <p:cNvPicPr>
            <a:picLocks noChangeAspect="1"/>
          </p:cNvPicPr>
          <p:nvPr/>
        </p:nvPicPr>
        <p:blipFill rotWithShape="1">
          <a:blip r:embed="rId8"/>
          <a:srcRect t="9949" r="8866" b="4450"/>
          <a:stretch/>
        </p:blipFill>
        <p:spPr>
          <a:xfrm rot="21282779">
            <a:off x="5722715" y="3003048"/>
            <a:ext cx="3530852" cy="2403770"/>
          </a:xfrm>
          <a:prstGeom prst="snip2DiagRect">
            <a:avLst>
              <a:gd name="adj1" fmla="val 0"/>
              <a:gd name="adj2" fmla="val 33944"/>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0" name="Rectangle 19">
            <a:extLst>
              <a:ext uri="{FF2B5EF4-FFF2-40B4-BE49-F238E27FC236}">
                <a16:creationId xmlns:a16="http://schemas.microsoft.com/office/drawing/2014/main" id="{2B72DA7E-9E1F-C64E-9794-86EC5A4E7EFD}"/>
              </a:ext>
            </a:extLst>
          </p:cNvPr>
          <p:cNvSpPr/>
          <p:nvPr/>
        </p:nvSpPr>
        <p:spPr>
          <a:xfrm>
            <a:off x="4584357" y="4497859"/>
            <a:ext cx="593124" cy="6178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12855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re 1">
            <a:extLst>
              <a:ext uri="{FF2B5EF4-FFF2-40B4-BE49-F238E27FC236}">
                <a16:creationId xmlns:a16="http://schemas.microsoft.com/office/drawing/2014/main" id="{9B280496-326F-7349-86A7-9779284D3CDC}"/>
              </a:ext>
            </a:extLst>
          </p:cNvPr>
          <p:cNvSpPr>
            <a:spLocks noGrp="1" noChangeArrowheads="1"/>
          </p:cNvSpPr>
          <p:nvPr>
            <p:ph type="title"/>
          </p:nvPr>
        </p:nvSpPr>
        <p:spPr/>
        <p:txBody>
          <a:bodyPr/>
          <a:lstStyle/>
          <a:p>
            <a:endParaRPr lang="fr-FR" altLang="fr-FR"/>
          </a:p>
        </p:txBody>
      </p:sp>
      <p:pic>
        <p:nvPicPr>
          <p:cNvPr id="71683" name="Espace réservé du contenu 4">
            <a:extLst>
              <a:ext uri="{FF2B5EF4-FFF2-40B4-BE49-F238E27FC236}">
                <a16:creationId xmlns:a16="http://schemas.microsoft.com/office/drawing/2014/main" id="{94E4D8FC-BD39-1244-A33A-65A9CE9642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2438" y="212725"/>
            <a:ext cx="5376862" cy="4032250"/>
          </a:xfrm>
        </p:spPr>
      </p:pic>
      <p:pic>
        <p:nvPicPr>
          <p:cNvPr id="71684" name="Image 5">
            <a:extLst>
              <a:ext uri="{FF2B5EF4-FFF2-40B4-BE49-F238E27FC236}">
                <a16:creationId xmlns:a16="http://schemas.microsoft.com/office/drawing/2014/main" id="{652DD8D0-4A2C-2F45-A944-E384580C8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700" y="212725"/>
            <a:ext cx="537686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Image 7">
            <a:extLst>
              <a:ext uri="{FF2B5EF4-FFF2-40B4-BE49-F238E27FC236}">
                <a16:creationId xmlns:a16="http://schemas.microsoft.com/office/drawing/2014/main" id="{44B00674-4ABE-484A-9B5A-F4D6E80ED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4591" y="4403725"/>
            <a:ext cx="3208337"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Image 9">
            <a:extLst>
              <a:ext uri="{FF2B5EF4-FFF2-40B4-BE49-F238E27FC236}">
                <a16:creationId xmlns:a16="http://schemas.microsoft.com/office/drawing/2014/main" id="{F869A583-5CB6-AB4C-AAD3-D08B3A25C9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8178" y="4397375"/>
            <a:ext cx="3209925"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8" name="ZoneTexte 12">
            <a:extLst>
              <a:ext uri="{FF2B5EF4-FFF2-40B4-BE49-F238E27FC236}">
                <a16:creationId xmlns:a16="http://schemas.microsoft.com/office/drawing/2014/main" id="{0632C448-8D81-164A-A702-1C4B5FF52ECD}"/>
              </a:ext>
            </a:extLst>
          </p:cNvPr>
          <p:cNvSpPr txBox="1">
            <a:spLocks noChangeArrowheads="1"/>
          </p:cNvSpPr>
          <p:nvPr/>
        </p:nvSpPr>
        <p:spPr bwMode="auto">
          <a:xfrm>
            <a:off x="99147" y="4350187"/>
            <a:ext cx="5075526"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1800" b="1" dirty="0">
                <a:solidFill>
                  <a:srgbClr val="FF0000"/>
                </a:solidFill>
              </a:rPr>
              <a:t>Collaboration</a:t>
            </a:r>
          </a:p>
          <a:p>
            <a:pPr>
              <a:lnSpc>
                <a:spcPct val="100000"/>
              </a:lnSpc>
              <a:spcBef>
                <a:spcPct val="0"/>
              </a:spcBef>
              <a:buFontTx/>
              <a:buNone/>
            </a:pPr>
            <a:r>
              <a:rPr lang="fr-FR" altLang="fr-FR" sz="1600" dirty="0"/>
              <a:t>Tout travail de moulage d’une sculpture monumentale suppose de nombreux assistants (mouleurs, fondeurs).</a:t>
            </a:r>
          </a:p>
          <a:p>
            <a:pPr>
              <a:lnSpc>
                <a:spcPct val="100000"/>
              </a:lnSpc>
              <a:spcBef>
                <a:spcPct val="0"/>
              </a:spcBef>
              <a:buFontTx/>
              <a:buNone/>
            </a:pPr>
            <a:endParaRPr lang="fr-FR" altLang="fr-FR" sz="1600" dirty="0"/>
          </a:p>
          <a:p>
            <a:pPr>
              <a:lnSpc>
                <a:spcPct val="100000"/>
              </a:lnSpc>
              <a:spcBef>
                <a:spcPct val="0"/>
              </a:spcBef>
              <a:buFontTx/>
              <a:buNone/>
            </a:pPr>
            <a:r>
              <a:rPr lang="fr-FR" altLang="fr-FR" sz="1600" dirty="0"/>
              <a:t>Exemple : le sculpteur </a:t>
            </a:r>
            <a:r>
              <a:rPr lang="fr-FR" altLang="fr-FR" sz="1600" b="1" dirty="0"/>
              <a:t>Auguste Rodin </a:t>
            </a:r>
            <a:r>
              <a:rPr lang="fr-FR" altLang="fr-FR" sz="1600" dirty="0"/>
              <a:t>sculptait ses œuvres en argile ou en plâtre, mais ce sont des </a:t>
            </a:r>
            <a:r>
              <a:rPr lang="fr-FR" altLang="fr-FR" sz="1600" b="1" dirty="0">
                <a:solidFill>
                  <a:srgbClr val="FF0000"/>
                </a:solidFill>
              </a:rPr>
              <a:t>praticiens</a:t>
            </a:r>
            <a:r>
              <a:rPr lang="fr-FR" altLang="fr-FR" sz="1600" dirty="0"/>
              <a:t> (</a:t>
            </a:r>
            <a:r>
              <a:rPr lang="fr-FR" altLang="fr-FR" sz="1600" b="1" dirty="0"/>
              <a:t>Camille Claudel, Antoine Bourdelle, Aristide Maillol, Constantin Brancusi</a:t>
            </a:r>
            <a:r>
              <a:rPr lang="fr-FR" altLang="fr-FR" sz="1600" dirty="0"/>
              <a:t>, …) qui les taillaient dans le marbre, et des </a:t>
            </a:r>
            <a:r>
              <a:rPr lang="fr-FR" altLang="fr-FR" sz="1600" b="1" dirty="0">
                <a:solidFill>
                  <a:srgbClr val="FF0000"/>
                </a:solidFill>
              </a:rPr>
              <a:t>fondeurs</a:t>
            </a:r>
            <a:r>
              <a:rPr lang="fr-FR" altLang="fr-FR" sz="1600" dirty="0"/>
              <a:t> qui les coulaient dans le bronze. </a:t>
            </a:r>
          </a:p>
        </p:txBody>
      </p:sp>
    </p:spTree>
    <p:extLst>
      <p:ext uri="{BB962C8B-B14F-4D97-AF65-F5344CB8AC3E}">
        <p14:creationId xmlns:p14="http://schemas.microsoft.com/office/powerpoint/2010/main" val="356280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Espace réservé du contenu 4">
            <a:extLst>
              <a:ext uri="{FF2B5EF4-FFF2-40B4-BE49-F238E27FC236}">
                <a16:creationId xmlns:a16="http://schemas.microsoft.com/office/drawing/2014/main" id="{AA33E4DF-8CBE-144E-A998-74111C3E21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66050" y="3679244"/>
            <a:ext cx="4265233" cy="319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Image 6">
            <a:extLst>
              <a:ext uri="{FF2B5EF4-FFF2-40B4-BE49-F238E27FC236}">
                <a16:creationId xmlns:a16="http://schemas.microsoft.com/office/drawing/2014/main" id="{2C0D0F97-8BD0-DB45-BE33-A78B93A02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3" y="547423"/>
            <a:ext cx="4084637" cy="3064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Image 8">
            <a:extLst>
              <a:ext uri="{FF2B5EF4-FFF2-40B4-BE49-F238E27FC236}">
                <a16:creationId xmlns:a16="http://schemas.microsoft.com/office/drawing/2014/main" id="{0D70F249-DC7E-3C48-B311-CB827D690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863" y="3644900"/>
            <a:ext cx="4084637"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ZoneTexte 9">
            <a:extLst>
              <a:ext uri="{FF2B5EF4-FFF2-40B4-BE49-F238E27FC236}">
                <a16:creationId xmlns:a16="http://schemas.microsoft.com/office/drawing/2014/main" id="{3FCFFE35-4937-A54B-A3F1-9F01C2998B60}"/>
              </a:ext>
            </a:extLst>
          </p:cNvPr>
          <p:cNvSpPr txBox="1">
            <a:spLocks noChangeArrowheads="1"/>
          </p:cNvSpPr>
          <p:nvPr/>
        </p:nvSpPr>
        <p:spPr bwMode="auto">
          <a:xfrm>
            <a:off x="0" y="101549"/>
            <a:ext cx="3021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1800" dirty="0"/>
              <a:t>Prototype en France</a:t>
            </a:r>
          </a:p>
        </p:txBody>
      </p:sp>
      <p:sp>
        <p:nvSpPr>
          <p:cNvPr id="73735" name="ZoneTexte 10">
            <a:extLst>
              <a:ext uri="{FF2B5EF4-FFF2-40B4-BE49-F238E27FC236}">
                <a16:creationId xmlns:a16="http://schemas.microsoft.com/office/drawing/2014/main" id="{A21C471A-27E2-5448-8E04-B18E0CA5134D}"/>
              </a:ext>
            </a:extLst>
          </p:cNvPr>
          <p:cNvSpPr txBox="1">
            <a:spLocks noChangeArrowheads="1"/>
          </p:cNvSpPr>
          <p:nvPr/>
        </p:nvSpPr>
        <p:spPr bwMode="auto">
          <a:xfrm>
            <a:off x="7829648" y="110017"/>
            <a:ext cx="413803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fr-FR" altLang="fr-FR" sz="1800" dirty="0"/>
              <a:t>Fabrication en Chine : fonte d’aluminium</a:t>
            </a:r>
          </a:p>
        </p:txBody>
      </p:sp>
      <p:pic>
        <p:nvPicPr>
          <p:cNvPr id="73736" name="Image 12">
            <a:extLst>
              <a:ext uri="{FF2B5EF4-FFF2-40B4-BE49-F238E27FC236}">
                <a16:creationId xmlns:a16="http://schemas.microsoft.com/office/drawing/2014/main" id="{A2694DD9-72A2-9C4E-985E-8E7663D3CE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050" y="2049463"/>
            <a:ext cx="2982913"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Image 14">
            <a:extLst>
              <a:ext uri="{FF2B5EF4-FFF2-40B4-BE49-F238E27FC236}">
                <a16:creationId xmlns:a16="http://schemas.microsoft.com/office/drawing/2014/main" id="{8B8E3930-59B3-E743-B8E4-67F359C3B6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4050" y="4403725"/>
            <a:ext cx="2982913"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8" name="ZoneTexte 15">
            <a:extLst>
              <a:ext uri="{FF2B5EF4-FFF2-40B4-BE49-F238E27FC236}">
                <a16:creationId xmlns:a16="http://schemas.microsoft.com/office/drawing/2014/main" id="{1F37779E-5707-D44E-9F6E-59977B0BE8AB}"/>
              </a:ext>
            </a:extLst>
          </p:cNvPr>
          <p:cNvSpPr txBox="1">
            <a:spLocks noChangeArrowheads="1"/>
          </p:cNvSpPr>
          <p:nvPr/>
        </p:nvSpPr>
        <p:spPr bwMode="auto">
          <a:xfrm>
            <a:off x="4350544" y="1473637"/>
            <a:ext cx="32694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fr-FR" altLang="fr-FR" sz="1600" dirty="0"/>
              <a:t>Prototype à échelle 1 en polystyrène d’après modélisation 3D </a:t>
            </a:r>
          </a:p>
        </p:txBody>
      </p:sp>
      <p:sp>
        <p:nvSpPr>
          <p:cNvPr id="2" name="ZoneTexte 1">
            <a:extLst>
              <a:ext uri="{FF2B5EF4-FFF2-40B4-BE49-F238E27FC236}">
                <a16:creationId xmlns:a16="http://schemas.microsoft.com/office/drawing/2014/main" id="{C617165E-F772-1944-A47C-1708C38FF682}"/>
              </a:ext>
            </a:extLst>
          </p:cNvPr>
          <p:cNvSpPr txBox="1"/>
          <p:nvPr/>
        </p:nvSpPr>
        <p:spPr>
          <a:xfrm>
            <a:off x="2609561" y="149225"/>
            <a:ext cx="5083464" cy="1169551"/>
          </a:xfrm>
          <a:prstGeom prst="rect">
            <a:avLst/>
          </a:prstGeom>
          <a:solidFill>
            <a:schemeClr val="bg1"/>
          </a:solidFill>
        </p:spPr>
        <p:txBody>
          <a:bodyPr wrap="square" rtlCol="0">
            <a:spAutoFit/>
          </a:bodyPr>
          <a:lstStyle/>
          <a:p>
            <a:pPr algn="ctr"/>
            <a:r>
              <a:rPr lang="fr-FR" sz="1400" dirty="0"/>
              <a:t>L’aluminium est un métal malléable, ductile (peut être allongé, étendu, étiré sans se rompre) argenté, peu altérable à l’air ou à l’eau (ne rouille pas) et peu dense (très léger). C'est le métal le plus abondant de l'écorce terrestre. Il peut être facilement usiné et moulé (liquide à 650° / le bronze l’est à 1200°).</a:t>
            </a:r>
          </a:p>
        </p:txBody>
      </p:sp>
      <p:pic>
        <p:nvPicPr>
          <p:cNvPr id="5" name="Image 4" descr="Une image contenant extérieur, personne, bâtiment, camion&#10;&#10;Description générée automatiquement">
            <a:extLst>
              <a:ext uri="{FF2B5EF4-FFF2-40B4-BE49-F238E27FC236}">
                <a16:creationId xmlns:a16="http://schemas.microsoft.com/office/drawing/2014/main" id="{6CB79E9C-6BD7-1C41-A097-006C058E3947}"/>
              </a:ext>
            </a:extLst>
          </p:cNvPr>
          <p:cNvPicPr>
            <a:picLocks noChangeAspect="1"/>
          </p:cNvPicPr>
          <p:nvPr/>
        </p:nvPicPr>
        <p:blipFill>
          <a:blip r:embed="rId7"/>
          <a:stretch>
            <a:fillRect/>
          </a:stretch>
        </p:blipFill>
        <p:spPr>
          <a:xfrm>
            <a:off x="7766050" y="479905"/>
            <a:ext cx="4251325" cy="3199339"/>
          </a:xfrm>
          <a:prstGeom prst="rect">
            <a:avLst/>
          </a:prstGeom>
        </p:spPr>
      </p:pic>
    </p:spTree>
    <p:extLst>
      <p:ext uri="{BB962C8B-B14F-4D97-AF65-F5344CB8AC3E}">
        <p14:creationId xmlns:p14="http://schemas.microsoft.com/office/powerpoint/2010/main" val="2942222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hlinkClick r:id="rId2"/>
            <a:extLst>
              <a:ext uri="{FF2B5EF4-FFF2-40B4-BE49-F238E27FC236}">
                <a16:creationId xmlns:a16="http://schemas.microsoft.com/office/drawing/2014/main" id="{A97FD967-1F16-BA4D-969B-FEB70B9F098F}"/>
              </a:ext>
            </a:extLst>
          </p:cNvPr>
          <p:cNvPicPr>
            <a:picLocks noChangeAspect="1"/>
          </p:cNvPicPr>
          <p:nvPr/>
        </p:nvPicPr>
        <p:blipFill>
          <a:blip r:embed="rId3"/>
          <a:stretch>
            <a:fillRect/>
          </a:stretch>
        </p:blipFill>
        <p:spPr>
          <a:xfrm>
            <a:off x="10988" y="1106239"/>
            <a:ext cx="12192000" cy="4764291"/>
          </a:xfrm>
          <a:prstGeom prst="rect">
            <a:avLst/>
          </a:prstGeom>
        </p:spPr>
      </p:pic>
      <p:sp>
        <p:nvSpPr>
          <p:cNvPr id="92168" name="ZoneTexte 12">
            <a:extLst>
              <a:ext uri="{FF2B5EF4-FFF2-40B4-BE49-F238E27FC236}">
                <a16:creationId xmlns:a16="http://schemas.microsoft.com/office/drawing/2014/main" id="{1F54C457-B26F-E44A-8B55-799060E6D73D}"/>
              </a:ext>
            </a:extLst>
          </p:cNvPr>
          <p:cNvSpPr txBox="1">
            <a:spLocks noChangeArrowheads="1"/>
          </p:cNvSpPr>
          <p:nvPr/>
        </p:nvSpPr>
        <p:spPr bwMode="auto">
          <a:xfrm>
            <a:off x="6172200" y="31432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fr-FR" altLang="fr-FR" sz="1800"/>
          </a:p>
        </p:txBody>
      </p:sp>
      <p:pic>
        <p:nvPicPr>
          <p:cNvPr id="92164" name="Picture 2">
            <a:extLst>
              <a:ext uri="{FF2B5EF4-FFF2-40B4-BE49-F238E27FC236}">
                <a16:creationId xmlns:a16="http://schemas.microsoft.com/office/drawing/2014/main" id="{52184075-20EF-9D40-BA8A-9E6AC1F622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24" r="1025"/>
          <a:stretch/>
        </p:blipFill>
        <p:spPr bwMode="auto">
          <a:xfrm>
            <a:off x="11506" y="11285"/>
            <a:ext cx="1622169" cy="17837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2167" name="Image 4">
            <a:extLst>
              <a:ext uri="{FF2B5EF4-FFF2-40B4-BE49-F238E27FC236}">
                <a16:creationId xmlns:a16="http://schemas.microsoft.com/office/drawing/2014/main" id="{05B6A94A-EEE6-9C4F-8149-9DE86D6D95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8386" y="0"/>
            <a:ext cx="1878799" cy="100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3">
            <a:extLst>
              <a:ext uri="{FF2B5EF4-FFF2-40B4-BE49-F238E27FC236}">
                <a16:creationId xmlns:a16="http://schemas.microsoft.com/office/drawing/2014/main" id="{1F4962C5-424D-B94A-85C3-1989B350EC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140" y="5657238"/>
            <a:ext cx="2335548" cy="12007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2172" name="Espace réservé du contenu 4">
            <a:extLst>
              <a:ext uri="{FF2B5EF4-FFF2-40B4-BE49-F238E27FC236}">
                <a16:creationId xmlns:a16="http://schemas.microsoft.com/office/drawing/2014/main" id="{987FC488-B4B9-1042-B39A-D69012F68F85}"/>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8458200" y="-9057"/>
            <a:ext cx="3685082" cy="2447947"/>
          </a:xfrm>
        </p:spPr>
      </p:pic>
      <p:pic>
        <p:nvPicPr>
          <p:cNvPr id="92173" name="Image 2">
            <a:extLst>
              <a:ext uri="{FF2B5EF4-FFF2-40B4-BE49-F238E27FC236}">
                <a16:creationId xmlns:a16="http://schemas.microsoft.com/office/drawing/2014/main" id="{89FD84F0-BBFB-3A41-A23D-AE0A5E6059E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7550"/>
          <a:stretch/>
        </p:blipFill>
        <p:spPr bwMode="auto">
          <a:xfrm>
            <a:off x="0" y="5202315"/>
            <a:ext cx="3011333" cy="165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Image 2">
            <a:extLst>
              <a:ext uri="{FF2B5EF4-FFF2-40B4-BE49-F238E27FC236}">
                <a16:creationId xmlns:a16="http://schemas.microsoft.com/office/drawing/2014/main" id="{93F1E337-FB00-7E44-9BDE-AF8CDD9211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15269" b="32071"/>
          <a:stretch>
            <a:fillRect/>
          </a:stretch>
        </p:blipFill>
        <p:spPr bwMode="auto">
          <a:xfrm>
            <a:off x="8792926" y="5838084"/>
            <a:ext cx="3399074" cy="101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2" name="Espace réservé du contenu 3">
            <a:extLst>
              <a:ext uri="{FF2B5EF4-FFF2-40B4-BE49-F238E27FC236}">
                <a16:creationId xmlns:a16="http://schemas.microsoft.com/office/drawing/2014/main" id="{9C864697-CEF4-CE43-B69C-2CA6ACFA4ECE}"/>
              </a:ext>
            </a:extLst>
          </p:cNvPr>
          <p:cNvPicPr>
            <a:picLocks noChangeAspect="1"/>
          </p:cNvPicPr>
          <p:nvPr/>
        </p:nvPicPr>
        <p:blipFill rotWithShape="1">
          <a:blip r:embed="rId10">
            <a:extLst>
              <a:ext uri="{28A0092B-C50C-407E-A947-70E740481C1C}">
                <a14:useLocalDpi xmlns:a14="http://schemas.microsoft.com/office/drawing/2010/main" val="0"/>
              </a:ext>
            </a:extLst>
          </a:blip>
          <a:srcRect l="27013" t="37021" r="27116" b="30558"/>
          <a:stretch/>
        </p:blipFill>
        <p:spPr bwMode="auto">
          <a:xfrm>
            <a:off x="1766093" y="-9057"/>
            <a:ext cx="2809875" cy="1117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hlinkClick r:id="rId2"/>
            <a:extLst>
              <a:ext uri="{FF2B5EF4-FFF2-40B4-BE49-F238E27FC236}">
                <a16:creationId xmlns:a16="http://schemas.microsoft.com/office/drawing/2014/main" id="{5944ADFD-978B-9B49-B9D2-930421AE84B5}"/>
              </a:ext>
            </a:extLst>
          </p:cNvPr>
          <p:cNvSpPr txBox="1"/>
          <p:nvPr/>
        </p:nvSpPr>
        <p:spPr>
          <a:xfrm>
            <a:off x="8792926" y="2167958"/>
            <a:ext cx="3072440" cy="738664"/>
          </a:xfrm>
          <a:prstGeom prst="rect">
            <a:avLst/>
          </a:prstGeom>
          <a:solidFill>
            <a:srgbClr val="FFFF00"/>
          </a:solidFill>
        </p:spPr>
        <p:txBody>
          <a:bodyPr wrap="square" rtlCol="0">
            <a:spAutoFit/>
          </a:bodyPr>
          <a:lstStyle/>
          <a:p>
            <a:pPr algn="ctr"/>
            <a:r>
              <a:rPr lang="fr-FR" sz="1400" dirty="0"/>
              <a:t>Entrées de programme et vocabulaire + autres œuvres en lien sous forme de carte mentale : clic = zoom en ligne</a:t>
            </a:r>
          </a:p>
        </p:txBody>
      </p:sp>
      <p:sp>
        <p:nvSpPr>
          <p:cNvPr id="2" name="ZoneTexte 1">
            <a:extLst>
              <a:ext uri="{FF2B5EF4-FFF2-40B4-BE49-F238E27FC236}">
                <a16:creationId xmlns:a16="http://schemas.microsoft.com/office/drawing/2014/main" id="{F8E4EDBA-8D51-3040-8A24-C28EDAB4EA3C}"/>
              </a:ext>
            </a:extLst>
          </p:cNvPr>
          <p:cNvSpPr txBox="1"/>
          <p:nvPr/>
        </p:nvSpPr>
        <p:spPr>
          <a:xfrm>
            <a:off x="6559585" y="106594"/>
            <a:ext cx="1898615" cy="523220"/>
          </a:xfrm>
          <a:prstGeom prst="rect">
            <a:avLst/>
          </a:prstGeom>
          <a:noFill/>
        </p:spPr>
        <p:txBody>
          <a:bodyPr wrap="square" rtlCol="0">
            <a:spAutoFit/>
          </a:bodyPr>
          <a:lstStyle/>
          <a:p>
            <a:pPr algn="ctr"/>
            <a:r>
              <a:rPr lang="fr-FR" sz="1400" b="1" dirty="0">
                <a:hlinkClick r:id="rId11"/>
              </a:rPr>
              <a:t>Lien vers la carte mentale sur </a:t>
            </a:r>
            <a:r>
              <a:rPr lang="fr-FR" sz="1400" b="1" dirty="0" err="1">
                <a:hlinkClick r:id="rId11"/>
              </a:rPr>
              <a:t>GoConqr</a:t>
            </a:r>
            <a:endParaRPr lang="fr-FR" sz="1400" b="1" dirty="0"/>
          </a:p>
        </p:txBody>
      </p:sp>
    </p:spTree>
    <p:extLst>
      <p:ext uri="{BB962C8B-B14F-4D97-AF65-F5344CB8AC3E}">
        <p14:creationId xmlns:p14="http://schemas.microsoft.com/office/powerpoint/2010/main" val="1715628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E0CC35-87AF-C444-B4E3-75992ED5BC8D}"/>
              </a:ext>
            </a:extLst>
          </p:cNvPr>
          <p:cNvSpPr>
            <a:spLocks noGrp="1"/>
          </p:cNvSpPr>
          <p:nvPr>
            <p:ph type="title"/>
          </p:nvPr>
        </p:nvSpPr>
        <p:spPr>
          <a:xfrm>
            <a:off x="107091" y="120353"/>
            <a:ext cx="10515600" cy="658605"/>
          </a:xfrm>
        </p:spPr>
        <p:txBody>
          <a:bodyPr>
            <a:normAutofit/>
          </a:bodyPr>
          <a:lstStyle/>
          <a:p>
            <a:r>
              <a:rPr lang="fr-FR" sz="3600" dirty="0"/>
              <a:t>L’artiste : </a:t>
            </a:r>
            <a:r>
              <a:rPr lang="fr-FR" sz="3600" b="1" dirty="0"/>
              <a:t>Huang</a:t>
            </a:r>
            <a:r>
              <a:rPr lang="fr-FR" sz="3600" dirty="0"/>
              <a:t> (son nom) </a:t>
            </a:r>
            <a:r>
              <a:rPr lang="fr-FR" sz="3600" b="1" dirty="0"/>
              <a:t>Yong Ping (1954-2019)</a:t>
            </a:r>
          </a:p>
        </p:txBody>
      </p:sp>
      <p:pic>
        <p:nvPicPr>
          <p:cNvPr id="2050" name="Picture 2" descr="Huang Yong Ping, Dada monumental - Le Quotidien de l'Art">
            <a:extLst>
              <a:ext uri="{FF2B5EF4-FFF2-40B4-BE49-F238E27FC236}">
                <a16:creationId xmlns:a16="http://schemas.microsoft.com/office/drawing/2014/main" id="{7377F976-5EBC-284F-8865-81EDDB28EE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174" t="39099" r="24994"/>
          <a:stretch/>
        </p:blipFill>
        <p:spPr bwMode="auto">
          <a:xfrm>
            <a:off x="10182115" y="4588"/>
            <a:ext cx="2003304" cy="417658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EFD54FB9-174F-8B45-8271-7C799B4F93A7}"/>
              </a:ext>
            </a:extLst>
          </p:cNvPr>
          <p:cNvSpPr txBox="1"/>
          <p:nvPr/>
        </p:nvSpPr>
        <p:spPr>
          <a:xfrm>
            <a:off x="107091" y="4359036"/>
            <a:ext cx="5456582" cy="2462213"/>
          </a:xfrm>
          <a:prstGeom prst="rect">
            <a:avLst/>
          </a:prstGeom>
          <a:noFill/>
        </p:spPr>
        <p:txBody>
          <a:bodyPr wrap="square" rtlCol="0">
            <a:spAutoFit/>
          </a:bodyPr>
          <a:lstStyle/>
          <a:p>
            <a:r>
              <a:rPr lang="fr-FR" sz="1400" dirty="0"/>
              <a:t>Ses thème de travail sont les </a:t>
            </a:r>
            <a:r>
              <a:rPr lang="fr-FR" sz="1400" b="1" dirty="0"/>
              <a:t>migrations des cultures</a:t>
            </a:r>
            <a:r>
              <a:rPr lang="fr-FR" sz="1400" dirty="0"/>
              <a:t>, des peuples, les </a:t>
            </a:r>
            <a:r>
              <a:rPr lang="fr-FR" sz="1400" b="1" dirty="0"/>
              <a:t>grands mythes universels </a:t>
            </a:r>
            <a:r>
              <a:rPr lang="fr-FR" sz="1400" dirty="0"/>
              <a:t>de l’humanité, </a:t>
            </a:r>
            <a:r>
              <a:rPr lang="fr-FR" sz="1400" b="1" dirty="0"/>
              <a:t>occidentaux</a:t>
            </a:r>
            <a:r>
              <a:rPr lang="fr-FR" sz="1400" dirty="0"/>
              <a:t> et </a:t>
            </a:r>
            <a:r>
              <a:rPr lang="fr-FR" sz="1400" b="1" dirty="0"/>
              <a:t>orientaux</a:t>
            </a:r>
            <a:r>
              <a:rPr lang="fr-FR" sz="1400" dirty="0"/>
              <a:t>. </a:t>
            </a:r>
          </a:p>
          <a:p>
            <a:endParaRPr lang="fr-FR" sz="1400" dirty="0"/>
          </a:p>
          <a:p>
            <a:r>
              <a:rPr lang="fr-FR" sz="1400" dirty="0"/>
              <a:t>C’est un artiste engagé : </a:t>
            </a:r>
            <a:r>
              <a:rPr lang="fr-FR" sz="1400" b="1" dirty="0"/>
              <a:t>engagement artistique </a:t>
            </a:r>
            <a:r>
              <a:rPr lang="fr-FR" sz="1400" dirty="0"/>
              <a:t>et </a:t>
            </a:r>
            <a:r>
              <a:rPr lang="fr-FR" sz="1400" b="1" dirty="0"/>
              <a:t>politique.</a:t>
            </a:r>
          </a:p>
          <a:p>
            <a:endParaRPr lang="fr-FR" sz="1400" b="1" dirty="0"/>
          </a:p>
          <a:p>
            <a:r>
              <a:rPr lang="fr-FR" sz="1400" dirty="0"/>
              <a:t>Il s’intéresse aussi aux </a:t>
            </a:r>
            <a:r>
              <a:rPr lang="fr-FR" sz="1400" b="1" dirty="0"/>
              <a:t>grandes questions environnementales</a:t>
            </a:r>
            <a:r>
              <a:rPr lang="fr-FR" sz="1400" dirty="0"/>
              <a:t>.</a:t>
            </a:r>
          </a:p>
          <a:p>
            <a:r>
              <a:rPr lang="fr-FR" sz="1400" dirty="0"/>
              <a:t>Sa vision de l’Homme repose sur 2 pôles opposés : une puissance créative fantastique mais aussi une puissance autodestructive. Cette opposition est présente dans ses œuvres.</a:t>
            </a:r>
          </a:p>
          <a:p>
            <a:r>
              <a:rPr lang="fr-FR" sz="1400" dirty="0"/>
              <a:t>Oriental vivant en occident, il affirme dans son statut d’habitant du monde une recherche permanente de l’altérité.</a:t>
            </a:r>
          </a:p>
        </p:txBody>
      </p:sp>
      <p:sp>
        <p:nvSpPr>
          <p:cNvPr id="6" name="Rectangle 5">
            <a:extLst>
              <a:ext uri="{FF2B5EF4-FFF2-40B4-BE49-F238E27FC236}">
                <a16:creationId xmlns:a16="http://schemas.microsoft.com/office/drawing/2014/main" id="{053BF057-1ABA-7244-9957-8AEC846BD79A}"/>
              </a:ext>
            </a:extLst>
          </p:cNvPr>
          <p:cNvSpPr/>
          <p:nvPr/>
        </p:nvSpPr>
        <p:spPr>
          <a:xfrm>
            <a:off x="5642112" y="4395787"/>
            <a:ext cx="6549887" cy="2462213"/>
          </a:xfrm>
          <a:prstGeom prst="rect">
            <a:avLst/>
          </a:prstGeom>
          <a:solidFill>
            <a:schemeClr val="accent4">
              <a:lumMod val="20000"/>
              <a:lumOff val="80000"/>
            </a:schemeClr>
          </a:solidFill>
        </p:spPr>
        <p:txBody>
          <a:bodyPr wrap="square">
            <a:spAutoFit/>
          </a:bodyPr>
          <a:lstStyle/>
          <a:p>
            <a:pPr lvl="0"/>
            <a:r>
              <a:rPr lang="fr-FR" sz="1400" b="1" dirty="0">
                <a:effectLst/>
                <a:latin typeface="Calibri" panose="020F0502020204030204" pitchFamily="34" charset="0"/>
                <a:ea typeface="Calibri" panose="020F0502020204030204" pitchFamily="34" charset="0"/>
                <a:cs typeface="Calibri" panose="020F0502020204030204" pitchFamily="34" charset="0"/>
              </a:rPr>
              <a:t>Questionnements artistiques transversaux (Programme de </a:t>
            </a:r>
            <a:r>
              <a:rPr lang="fr-FR" sz="1400" b="1"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Première</a:t>
            </a:r>
            <a:r>
              <a:rPr lang="fr-FR" sz="1400" b="1" dirty="0">
                <a:effectLst/>
                <a:latin typeface="Calibri" panose="020F0502020204030204" pitchFamily="34" charset="0"/>
                <a:ea typeface="Calibri" panose="020F0502020204030204" pitchFamily="34" charset="0"/>
                <a:cs typeface="Calibri" panose="020F0502020204030204" pitchFamily="34" charset="0"/>
              </a:rPr>
              <a:t> et de Terminale)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fr-FR" sz="1400" dirty="0">
                <a:effectLst/>
                <a:latin typeface="Calibri" panose="020F0502020204030204" pitchFamily="34" charset="0"/>
                <a:ea typeface="Calibri" panose="020F0502020204030204" pitchFamily="34" charset="0"/>
                <a:cs typeface="Calibri" panose="020F0502020204030204" pitchFamily="34" charset="0"/>
              </a:rPr>
              <a:t>L’artiste et la société : faire œuvre face à l’histoire et à la politique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dirty="0">
                <a:solidFill>
                  <a:srgbClr val="7030A0"/>
                </a:solidFill>
                <a:effectLst/>
                <a:latin typeface="Calibri" panose="020F0502020204030204" pitchFamily="34" charset="0"/>
                <a:ea typeface="Calibri" panose="020F0502020204030204" pitchFamily="34" charset="0"/>
                <a:cs typeface="Arial" panose="020B0604020202020204" pitchFamily="34" charset="0"/>
              </a:rPr>
              <a:t>Engagement artistique spontané ou documenté dans les débats du monde </a:t>
            </a:r>
            <a:endParaRPr lang="fr-FR" sz="1400" dirty="0">
              <a:solidFill>
                <a:srgbClr val="000000"/>
              </a:solidFill>
              <a:effectLst/>
              <a:latin typeface="Arial" panose="020B0604020202020204" pitchFamily="34" charset="0"/>
              <a:ea typeface="Calibri" panose="020F0502020204030204" pitchFamily="34" charset="0"/>
            </a:endParaRPr>
          </a:p>
          <a:p>
            <a:r>
              <a:rPr lang="fr-FR" sz="1400" dirty="0">
                <a:solidFill>
                  <a:srgbClr val="7030A0"/>
                </a:solidFill>
                <a:effectLst/>
                <a:latin typeface="Calibri" panose="020F0502020204030204" pitchFamily="34" charset="0"/>
                <a:ea typeface="Calibri" panose="020F0502020204030204" pitchFamily="34" charset="0"/>
                <a:cs typeface="Arial" panose="020B0604020202020204" pitchFamily="34" charset="0"/>
              </a:rPr>
              <a:t>Recours aux documents, aux archives et aux traces </a:t>
            </a:r>
            <a:endParaRPr lang="fr-FR" sz="1400" dirty="0">
              <a:solidFill>
                <a:srgbClr val="000000"/>
              </a:solidFill>
              <a:effectLst/>
              <a:latin typeface="Arial" panose="020B0604020202020204" pitchFamily="34" charset="0"/>
              <a:ea typeface="Calibri" panose="020F0502020204030204" pitchFamily="34" charset="0"/>
            </a:endParaRPr>
          </a:p>
          <a:p>
            <a:r>
              <a:rPr lang="fr-FR" sz="1400" dirty="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rPr>
              <a:t>L’art et le travail de mémoire, le témoignage d’événements du passé et du présent</a:t>
            </a:r>
            <a:endParaRPr lang="fr-FR" sz="1400" dirty="0">
              <a:effectLst/>
              <a:latin typeface="Times New Roman" panose="02020603050405020304" pitchFamily="18" charset="0"/>
              <a:ea typeface="Times New Roman" panose="02020603050405020304" pitchFamily="18" charset="0"/>
            </a:endParaRPr>
          </a:p>
          <a:p>
            <a:r>
              <a:rPr lang="fr-FR" sz="1400" dirty="0">
                <a:solidFill>
                  <a:srgbClr val="7030A0"/>
                </a:solidFill>
                <a:effectLst/>
                <a:latin typeface="Calibri" panose="020F0502020204030204" pitchFamily="34" charset="0"/>
                <a:ea typeface="Times New Roman" panose="02020603050405020304" pitchFamily="18" charset="0"/>
              </a:rPr>
              <a:t> </a:t>
            </a:r>
            <a:r>
              <a:rPr lang="en-US" sz="1400" dirty="0">
                <a:solidFill>
                  <a:srgbClr val="7030A0"/>
                </a:solidFill>
                <a:effectLst/>
                <a:latin typeface="Calibri" panose="020F0502020204030204" pitchFamily="34" charset="0"/>
                <a:ea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endParaRPr>
          </a:p>
          <a:p>
            <a:pPr marL="742950" lvl="1" indent="-285750">
              <a:buFont typeface="Courier New" panose="02070309020205020404" pitchFamily="49" charset="0"/>
              <a:buChar char="o"/>
            </a:pPr>
            <a:r>
              <a:rPr lang="fr-FR" sz="1400" dirty="0">
                <a:effectLst/>
                <a:latin typeface="Calibri" panose="020F0502020204030204" pitchFamily="34" charset="0"/>
                <a:ea typeface="Calibri" panose="020F0502020204030204" pitchFamily="34" charset="0"/>
                <a:cs typeface="Calibri" panose="020F0502020204030204" pitchFamily="34" charset="0"/>
              </a:rPr>
              <a:t>Mondialisation de la création artistique : métissages ou relativité des cultures du monde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dirty="0">
                <a:solidFill>
                  <a:srgbClr val="7030A0"/>
                </a:solidFill>
                <a:effectLst/>
                <a:latin typeface="Calibri" panose="020F0502020204030204" pitchFamily="34" charset="0"/>
                <a:ea typeface="Calibri" panose="020F0502020204030204" pitchFamily="34" charset="0"/>
                <a:cs typeface="Arial" panose="020B0604020202020204" pitchFamily="34" charset="0"/>
              </a:rPr>
              <a:t>Créer dans l’itinérance du voyage personnel, d’une carrière artistique, d’un exil </a:t>
            </a:r>
            <a:endParaRPr lang="fr-FR" sz="1400" dirty="0">
              <a:solidFill>
                <a:srgbClr val="000000"/>
              </a:solidFill>
              <a:effectLst/>
              <a:latin typeface="Arial" panose="020B0604020202020204" pitchFamily="34" charset="0"/>
              <a:ea typeface="Calibri" panose="020F0502020204030204" pitchFamily="34" charset="0"/>
            </a:endParaRPr>
          </a:p>
          <a:p>
            <a:r>
              <a:rPr lang="fr-FR" sz="1400" dirty="0">
                <a:solidFill>
                  <a:srgbClr val="7030A0"/>
                </a:solidFill>
                <a:effectLst/>
                <a:latin typeface="Calibri" panose="020F0502020204030204" pitchFamily="34" charset="0"/>
                <a:ea typeface="Calibri" panose="020F0502020204030204" pitchFamily="34" charset="0"/>
                <a:cs typeface="Arial" panose="020B0604020202020204" pitchFamily="34" charset="0"/>
              </a:rPr>
              <a:t>Relier les dimensions locales et mondiales des ressources, des pratiques, des cultures </a:t>
            </a:r>
            <a:endParaRPr lang="fr-FR" sz="1400" dirty="0">
              <a:solidFill>
                <a:srgbClr val="000000"/>
              </a:solidFill>
              <a:effectLst/>
              <a:latin typeface="Arial" panose="020B0604020202020204" pitchFamily="34" charset="0"/>
              <a:ea typeface="Calibri" panose="020F0502020204030204" pitchFamily="34" charset="0"/>
            </a:endParaRPr>
          </a:p>
          <a:p>
            <a:r>
              <a:rPr lang="fr-FR" sz="1400" dirty="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rPr>
              <a:t>Hybridation des cultures dans leur diversité artistique, historique et géographique </a:t>
            </a:r>
            <a:endParaRPr lang="fr-FR" sz="2000" dirty="0"/>
          </a:p>
        </p:txBody>
      </p:sp>
      <p:sp>
        <p:nvSpPr>
          <p:cNvPr id="3" name="Flèche vers la droite 2">
            <a:extLst>
              <a:ext uri="{FF2B5EF4-FFF2-40B4-BE49-F238E27FC236}">
                <a16:creationId xmlns:a16="http://schemas.microsoft.com/office/drawing/2014/main" id="{C4A487A8-91F6-654F-B10D-31A6F5AE763D}"/>
              </a:ext>
            </a:extLst>
          </p:cNvPr>
          <p:cNvSpPr/>
          <p:nvPr/>
        </p:nvSpPr>
        <p:spPr>
          <a:xfrm>
            <a:off x="178904" y="1858617"/>
            <a:ext cx="9548120" cy="21685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C1F567BE-3735-7F4F-B3E6-603B1D7E3F28}"/>
              </a:ext>
            </a:extLst>
          </p:cNvPr>
          <p:cNvSpPr/>
          <p:nvPr/>
        </p:nvSpPr>
        <p:spPr>
          <a:xfrm>
            <a:off x="43607" y="2033374"/>
            <a:ext cx="652743" cy="369332"/>
          </a:xfrm>
          <a:prstGeom prst="rect">
            <a:avLst/>
          </a:prstGeom>
        </p:spPr>
        <p:txBody>
          <a:bodyPr wrap="none">
            <a:spAutoFit/>
          </a:bodyPr>
          <a:lstStyle/>
          <a:p>
            <a:pPr>
              <a:lnSpc>
                <a:spcPct val="100000"/>
              </a:lnSpc>
              <a:spcBef>
                <a:spcPct val="0"/>
              </a:spcBef>
              <a:buFontTx/>
              <a:buNone/>
            </a:pPr>
            <a:r>
              <a:rPr lang="fr-FR" altLang="fr-FR" b="1" dirty="0">
                <a:solidFill>
                  <a:srgbClr val="000000"/>
                </a:solidFill>
              </a:rPr>
              <a:t>1954</a:t>
            </a:r>
            <a:endParaRPr lang="fr-FR" altLang="fr-FR" dirty="0">
              <a:solidFill>
                <a:srgbClr val="000000"/>
              </a:solidFill>
            </a:endParaRPr>
          </a:p>
        </p:txBody>
      </p:sp>
      <p:grpSp>
        <p:nvGrpSpPr>
          <p:cNvPr id="12" name="Groupe 11">
            <a:extLst>
              <a:ext uri="{FF2B5EF4-FFF2-40B4-BE49-F238E27FC236}">
                <a16:creationId xmlns:a16="http://schemas.microsoft.com/office/drawing/2014/main" id="{D86F560F-09BF-0446-B93A-993813CD2F5C}"/>
              </a:ext>
            </a:extLst>
          </p:cNvPr>
          <p:cNvGrpSpPr/>
          <p:nvPr/>
        </p:nvGrpSpPr>
        <p:grpSpPr>
          <a:xfrm>
            <a:off x="256179" y="1292087"/>
            <a:ext cx="161266" cy="741287"/>
            <a:chOff x="256179" y="1292087"/>
            <a:chExt cx="161266" cy="741287"/>
          </a:xfrm>
        </p:grpSpPr>
        <p:cxnSp>
          <p:nvCxnSpPr>
            <p:cNvPr id="8" name="Connecteur droit 7">
              <a:extLst>
                <a:ext uri="{FF2B5EF4-FFF2-40B4-BE49-F238E27FC236}">
                  <a16:creationId xmlns:a16="http://schemas.microsoft.com/office/drawing/2014/main" id="{36F0AAB2-3D81-EC4D-A70F-73A6BCF10C12}"/>
                </a:ext>
              </a:extLst>
            </p:cNvPr>
            <p:cNvCxnSpPr>
              <a:cxnSpLocks/>
            </p:cNvCxnSpPr>
            <p:nvPr/>
          </p:nvCxnSpPr>
          <p:spPr>
            <a:xfrm flipV="1">
              <a:off x="347867" y="1292087"/>
              <a:ext cx="0" cy="681368"/>
            </a:xfrm>
            <a:prstGeom prst="line">
              <a:avLst/>
            </a:prstGeom>
            <a:ln w="38100">
              <a:solidFill>
                <a:schemeClr val="tx1">
                  <a:lumMod val="50000"/>
                  <a:lumOff val="50000"/>
                </a:schemeClr>
              </a:solidFill>
            </a:ln>
          </p:spPr>
          <p:style>
            <a:lnRef idx="1">
              <a:schemeClr val="accent3"/>
            </a:lnRef>
            <a:fillRef idx="0">
              <a:schemeClr val="accent3"/>
            </a:fillRef>
            <a:effectRef idx="0">
              <a:schemeClr val="accent3"/>
            </a:effectRef>
            <a:fontRef idx="minor">
              <a:schemeClr val="tx1"/>
            </a:fontRef>
          </p:style>
        </p:cxnSp>
        <p:sp>
          <p:nvSpPr>
            <p:cNvPr id="11" name="Ellipse 10">
              <a:extLst>
                <a:ext uri="{FF2B5EF4-FFF2-40B4-BE49-F238E27FC236}">
                  <a16:creationId xmlns:a16="http://schemas.microsoft.com/office/drawing/2014/main" id="{654AE0FB-6001-6B44-898D-0B89C7B78180}"/>
                </a:ext>
              </a:extLst>
            </p:cNvPr>
            <p:cNvSpPr/>
            <p:nvPr/>
          </p:nvSpPr>
          <p:spPr>
            <a:xfrm>
              <a:off x="256179" y="1858617"/>
              <a:ext cx="161266" cy="174757"/>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 name="Groupe 13">
            <a:extLst>
              <a:ext uri="{FF2B5EF4-FFF2-40B4-BE49-F238E27FC236}">
                <a16:creationId xmlns:a16="http://schemas.microsoft.com/office/drawing/2014/main" id="{4B6D821E-413E-E54E-8E71-D5523FE94BD2}"/>
              </a:ext>
            </a:extLst>
          </p:cNvPr>
          <p:cNvGrpSpPr/>
          <p:nvPr/>
        </p:nvGrpSpPr>
        <p:grpSpPr>
          <a:xfrm rot="10800000">
            <a:off x="1547665" y="1945995"/>
            <a:ext cx="161266" cy="741287"/>
            <a:chOff x="256179" y="1292087"/>
            <a:chExt cx="161266" cy="741287"/>
          </a:xfrm>
        </p:grpSpPr>
        <p:cxnSp>
          <p:nvCxnSpPr>
            <p:cNvPr id="15" name="Connecteur droit 14">
              <a:extLst>
                <a:ext uri="{FF2B5EF4-FFF2-40B4-BE49-F238E27FC236}">
                  <a16:creationId xmlns:a16="http://schemas.microsoft.com/office/drawing/2014/main" id="{DCEE3A84-47A5-5441-8B35-9EB148753F48}"/>
                </a:ext>
              </a:extLst>
            </p:cNvPr>
            <p:cNvCxnSpPr>
              <a:cxnSpLocks/>
            </p:cNvCxnSpPr>
            <p:nvPr/>
          </p:nvCxnSpPr>
          <p:spPr>
            <a:xfrm flipV="1">
              <a:off x="347867" y="1292087"/>
              <a:ext cx="0" cy="681368"/>
            </a:xfrm>
            <a:prstGeom prst="line">
              <a:avLst/>
            </a:prstGeom>
            <a:ln w="38100">
              <a:solidFill>
                <a:schemeClr val="tx1">
                  <a:lumMod val="50000"/>
                  <a:lumOff val="50000"/>
                </a:schemeClr>
              </a:solidFill>
            </a:ln>
          </p:spPr>
          <p:style>
            <a:lnRef idx="1">
              <a:schemeClr val="accent3"/>
            </a:lnRef>
            <a:fillRef idx="0">
              <a:schemeClr val="accent3"/>
            </a:fillRef>
            <a:effectRef idx="0">
              <a:schemeClr val="accent3"/>
            </a:effectRef>
            <a:fontRef idx="minor">
              <a:schemeClr val="tx1"/>
            </a:fontRef>
          </p:style>
        </p:cxnSp>
        <p:sp>
          <p:nvSpPr>
            <p:cNvPr id="16" name="Ellipse 15">
              <a:extLst>
                <a:ext uri="{FF2B5EF4-FFF2-40B4-BE49-F238E27FC236}">
                  <a16:creationId xmlns:a16="http://schemas.microsoft.com/office/drawing/2014/main" id="{14D2B776-89EB-9347-A984-06BB783A4593}"/>
                </a:ext>
              </a:extLst>
            </p:cNvPr>
            <p:cNvSpPr/>
            <p:nvPr/>
          </p:nvSpPr>
          <p:spPr>
            <a:xfrm>
              <a:off x="256179" y="1858617"/>
              <a:ext cx="161266" cy="174757"/>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Rectangle 9">
            <a:extLst>
              <a:ext uri="{FF2B5EF4-FFF2-40B4-BE49-F238E27FC236}">
                <a16:creationId xmlns:a16="http://schemas.microsoft.com/office/drawing/2014/main" id="{E177680F-7C11-7147-A76C-D57649FB34A9}"/>
              </a:ext>
            </a:extLst>
          </p:cNvPr>
          <p:cNvSpPr/>
          <p:nvPr/>
        </p:nvSpPr>
        <p:spPr>
          <a:xfrm>
            <a:off x="0" y="750757"/>
            <a:ext cx="920106" cy="830997"/>
          </a:xfrm>
          <a:prstGeom prst="rect">
            <a:avLst/>
          </a:prstGeom>
          <a:solidFill>
            <a:schemeClr val="bg1"/>
          </a:solidFill>
        </p:spPr>
        <p:txBody>
          <a:bodyPr wrap="square">
            <a:spAutoFit/>
          </a:bodyPr>
          <a:lstStyle/>
          <a:p>
            <a:pPr algn="ctr"/>
            <a:r>
              <a:rPr lang="fr-FR" altLang="fr-FR" sz="1200" dirty="0">
                <a:solidFill>
                  <a:srgbClr val="000000"/>
                </a:solidFill>
              </a:rPr>
              <a:t>Naît à Xiamen</a:t>
            </a:r>
          </a:p>
          <a:p>
            <a:pPr algn="ctr"/>
            <a:r>
              <a:rPr lang="fr-FR" altLang="fr-FR" sz="1200" dirty="0">
                <a:solidFill>
                  <a:srgbClr val="000000"/>
                </a:solidFill>
              </a:rPr>
              <a:t>Chine (côte sud-est)</a:t>
            </a:r>
            <a:endParaRPr lang="fr-FR" sz="1200" dirty="0"/>
          </a:p>
        </p:txBody>
      </p:sp>
      <p:sp>
        <p:nvSpPr>
          <p:cNvPr id="13" name="Rectangle 12">
            <a:extLst>
              <a:ext uri="{FF2B5EF4-FFF2-40B4-BE49-F238E27FC236}">
                <a16:creationId xmlns:a16="http://schemas.microsoft.com/office/drawing/2014/main" id="{397B7D51-B7CF-234C-991A-7ABC65017508}"/>
              </a:ext>
            </a:extLst>
          </p:cNvPr>
          <p:cNvSpPr/>
          <p:nvPr/>
        </p:nvSpPr>
        <p:spPr>
          <a:xfrm>
            <a:off x="1304050" y="1545252"/>
            <a:ext cx="652743" cy="369332"/>
          </a:xfrm>
          <a:prstGeom prst="rect">
            <a:avLst/>
          </a:prstGeom>
        </p:spPr>
        <p:txBody>
          <a:bodyPr wrap="square">
            <a:spAutoFit/>
          </a:bodyPr>
          <a:lstStyle/>
          <a:p>
            <a:r>
              <a:rPr lang="fr-FR" altLang="fr-FR" b="1" dirty="0">
                <a:solidFill>
                  <a:schemeClr val="accent1"/>
                </a:solidFill>
              </a:rPr>
              <a:t>1982</a:t>
            </a:r>
            <a:endParaRPr lang="fr-FR" dirty="0">
              <a:solidFill>
                <a:schemeClr val="accent1"/>
              </a:solidFill>
            </a:endParaRPr>
          </a:p>
        </p:txBody>
      </p:sp>
      <p:sp>
        <p:nvSpPr>
          <p:cNvPr id="17" name="Rectangle 16">
            <a:extLst>
              <a:ext uri="{FF2B5EF4-FFF2-40B4-BE49-F238E27FC236}">
                <a16:creationId xmlns:a16="http://schemas.microsoft.com/office/drawing/2014/main" id="{7A23F225-71A1-E640-9E0A-B02C9257F4E8}"/>
              </a:ext>
            </a:extLst>
          </p:cNvPr>
          <p:cNvSpPr/>
          <p:nvPr/>
        </p:nvSpPr>
        <p:spPr>
          <a:xfrm>
            <a:off x="770901" y="2661413"/>
            <a:ext cx="1683017" cy="1200329"/>
          </a:xfrm>
          <a:prstGeom prst="rect">
            <a:avLst/>
          </a:prstGeom>
        </p:spPr>
        <p:txBody>
          <a:bodyPr wrap="square">
            <a:spAutoFit/>
          </a:bodyPr>
          <a:lstStyle/>
          <a:p>
            <a:pPr algn="ctr">
              <a:lnSpc>
                <a:spcPct val="100000"/>
              </a:lnSpc>
              <a:spcBef>
                <a:spcPct val="0"/>
              </a:spcBef>
              <a:buFontTx/>
              <a:buNone/>
            </a:pPr>
            <a:r>
              <a:rPr lang="fr-FR" altLang="fr-FR" sz="1200" dirty="0">
                <a:solidFill>
                  <a:schemeClr val="accent1"/>
                </a:solidFill>
              </a:rPr>
              <a:t>Diplômé de l'Académie des Beaux-Arts de </a:t>
            </a:r>
            <a:r>
              <a:rPr lang="fr-FR" altLang="fr-FR" sz="1200" dirty="0" err="1">
                <a:solidFill>
                  <a:schemeClr val="accent1"/>
                </a:solidFill>
              </a:rPr>
              <a:t>Hangzou</a:t>
            </a:r>
            <a:r>
              <a:rPr lang="fr-FR" altLang="fr-FR" sz="1200" dirty="0">
                <a:solidFill>
                  <a:schemeClr val="accent1"/>
                </a:solidFill>
              </a:rPr>
              <a:t>.</a:t>
            </a:r>
          </a:p>
          <a:p>
            <a:pPr algn="ctr">
              <a:lnSpc>
                <a:spcPct val="100000"/>
              </a:lnSpc>
              <a:spcBef>
                <a:spcPct val="0"/>
              </a:spcBef>
              <a:buFontTx/>
              <a:buNone/>
            </a:pPr>
            <a:r>
              <a:rPr lang="fr-FR" altLang="fr-FR" sz="1200" dirty="0">
                <a:solidFill>
                  <a:schemeClr val="accent1"/>
                </a:solidFill>
              </a:rPr>
              <a:t>S'impose très vite comme une figure de l'</a:t>
            </a:r>
            <a:r>
              <a:rPr lang="fr-FR" altLang="fr-FR" sz="1200" b="1" dirty="0">
                <a:solidFill>
                  <a:schemeClr val="accent1"/>
                </a:solidFill>
              </a:rPr>
              <a:t>avant-garde chinoise</a:t>
            </a:r>
            <a:endParaRPr lang="fr-FR" altLang="fr-FR" sz="1200" dirty="0">
              <a:solidFill>
                <a:schemeClr val="accent1"/>
              </a:solidFill>
            </a:endParaRPr>
          </a:p>
        </p:txBody>
      </p:sp>
      <p:grpSp>
        <p:nvGrpSpPr>
          <p:cNvPr id="19" name="Groupe 18">
            <a:extLst>
              <a:ext uri="{FF2B5EF4-FFF2-40B4-BE49-F238E27FC236}">
                <a16:creationId xmlns:a16="http://schemas.microsoft.com/office/drawing/2014/main" id="{74F3A8B6-23B4-D246-8A9E-FD05966C4E4E}"/>
              </a:ext>
            </a:extLst>
          </p:cNvPr>
          <p:cNvGrpSpPr/>
          <p:nvPr/>
        </p:nvGrpSpPr>
        <p:grpSpPr>
          <a:xfrm>
            <a:off x="2373285" y="1284988"/>
            <a:ext cx="161266" cy="741287"/>
            <a:chOff x="256179" y="1292087"/>
            <a:chExt cx="161266" cy="741287"/>
          </a:xfrm>
        </p:grpSpPr>
        <p:cxnSp>
          <p:nvCxnSpPr>
            <p:cNvPr id="20" name="Connecteur droit 19">
              <a:extLst>
                <a:ext uri="{FF2B5EF4-FFF2-40B4-BE49-F238E27FC236}">
                  <a16:creationId xmlns:a16="http://schemas.microsoft.com/office/drawing/2014/main" id="{71543775-A07C-CD45-BF7D-9588C227EE00}"/>
                </a:ext>
              </a:extLst>
            </p:cNvPr>
            <p:cNvCxnSpPr>
              <a:cxnSpLocks/>
            </p:cNvCxnSpPr>
            <p:nvPr/>
          </p:nvCxnSpPr>
          <p:spPr>
            <a:xfrm flipV="1">
              <a:off x="347867" y="1292087"/>
              <a:ext cx="0" cy="681368"/>
            </a:xfrm>
            <a:prstGeom prst="line">
              <a:avLst/>
            </a:prstGeom>
            <a:ln w="38100">
              <a:solidFill>
                <a:schemeClr val="tx1">
                  <a:lumMod val="50000"/>
                  <a:lumOff val="50000"/>
                </a:schemeClr>
              </a:solidFill>
            </a:ln>
          </p:spPr>
          <p:style>
            <a:lnRef idx="1">
              <a:schemeClr val="accent3"/>
            </a:lnRef>
            <a:fillRef idx="0">
              <a:schemeClr val="accent3"/>
            </a:fillRef>
            <a:effectRef idx="0">
              <a:schemeClr val="accent3"/>
            </a:effectRef>
            <a:fontRef idx="minor">
              <a:schemeClr val="tx1"/>
            </a:fontRef>
          </p:style>
        </p:cxnSp>
        <p:sp>
          <p:nvSpPr>
            <p:cNvPr id="21" name="Ellipse 20">
              <a:extLst>
                <a:ext uri="{FF2B5EF4-FFF2-40B4-BE49-F238E27FC236}">
                  <a16:creationId xmlns:a16="http://schemas.microsoft.com/office/drawing/2014/main" id="{07B73996-BE67-EB43-AA37-09514775B4BC}"/>
                </a:ext>
              </a:extLst>
            </p:cNvPr>
            <p:cNvSpPr/>
            <p:nvPr/>
          </p:nvSpPr>
          <p:spPr>
            <a:xfrm>
              <a:off x="256179" y="1858617"/>
              <a:ext cx="161266" cy="174757"/>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Rectangle 17">
            <a:extLst>
              <a:ext uri="{FF2B5EF4-FFF2-40B4-BE49-F238E27FC236}">
                <a16:creationId xmlns:a16="http://schemas.microsoft.com/office/drawing/2014/main" id="{80588E1F-2F60-AF44-BBB7-18332130670F}"/>
              </a:ext>
            </a:extLst>
          </p:cNvPr>
          <p:cNvSpPr/>
          <p:nvPr/>
        </p:nvSpPr>
        <p:spPr>
          <a:xfrm>
            <a:off x="2101097" y="2037496"/>
            <a:ext cx="705642" cy="369332"/>
          </a:xfrm>
          <a:prstGeom prst="rect">
            <a:avLst/>
          </a:prstGeom>
        </p:spPr>
        <p:txBody>
          <a:bodyPr wrap="none">
            <a:spAutoFit/>
          </a:bodyPr>
          <a:lstStyle/>
          <a:p>
            <a:r>
              <a:rPr lang="fr-FR" altLang="fr-FR" b="1" dirty="0">
                <a:solidFill>
                  <a:srgbClr val="00B050"/>
                </a:solidFill>
              </a:rPr>
              <a:t>1989</a:t>
            </a:r>
            <a:r>
              <a:rPr lang="fr-FR" altLang="fr-FR" b="1" dirty="0">
                <a:solidFill>
                  <a:srgbClr val="000000"/>
                </a:solidFill>
              </a:rPr>
              <a:t> </a:t>
            </a:r>
            <a:endParaRPr lang="fr-FR" dirty="0"/>
          </a:p>
        </p:txBody>
      </p:sp>
      <p:sp>
        <p:nvSpPr>
          <p:cNvPr id="22" name="Rectangle 21">
            <a:extLst>
              <a:ext uri="{FF2B5EF4-FFF2-40B4-BE49-F238E27FC236}">
                <a16:creationId xmlns:a16="http://schemas.microsoft.com/office/drawing/2014/main" id="{39ED625C-5A3C-5948-9875-13FC93120FF1}"/>
              </a:ext>
            </a:extLst>
          </p:cNvPr>
          <p:cNvSpPr/>
          <p:nvPr/>
        </p:nvSpPr>
        <p:spPr>
          <a:xfrm>
            <a:off x="1405025" y="681215"/>
            <a:ext cx="3717088" cy="830997"/>
          </a:xfrm>
          <a:prstGeom prst="rect">
            <a:avLst/>
          </a:prstGeom>
          <a:solidFill>
            <a:schemeClr val="bg1"/>
          </a:solidFill>
        </p:spPr>
        <p:txBody>
          <a:bodyPr wrap="square">
            <a:spAutoFit/>
          </a:bodyPr>
          <a:lstStyle/>
          <a:p>
            <a:pPr>
              <a:lnSpc>
                <a:spcPct val="100000"/>
              </a:lnSpc>
              <a:spcBef>
                <a:spcPct val="0"/>
              </a:spcBef>
              <a:buFontTx/>
              <a:buNone/>
            </a:pPr>
            <a:r>
              <a:rPr lang="fr-FR" altLang="fr-FR" sz="1200" dirty="0">
                <a:solidFill>
                  <a:srgbClr val="00B050"/>
                </a:solidFill>
              </a:rPr>
              <a:t>Participe à l'exposition </a:t>
            </a:r>
            <a:r>
              <a:rPr lang="fr-FR" altLang="fr-FR" sz="1200" b="1" i="1" dirty="0">
                <a:solidFill>
                  <a:srgbClr val="00B050"/>
                </a:solidFill>
              </a:rPr>
              <a:t>Les Magiciens de la Terre </a:t>
            </a:r>
            <a:r>
              <a:rPr lang="fr-FR" altLang="fr-FR" sz="1200" dirty="0">
                <a:solidFill>
                  <a:srgbClr val="00B050"/>
                </a:solidFill>
              </a:rPr>
              <a:t>à Paris.</a:t>
            </a:r>
          </a:p>
          <a:p>
            <a:pPr>
              <a:lnSpc>
                <a:spcPct val="100000"/>
              </a:lnSpc>
              <a:spcBef>
                <a:spcPct val="0"/>
              </a:spcBef>
              <a:buFontTx/>
              <a:buNone/>
            </a:pPr>
            <a:r>
              <a:rPr lang="fr-FR" altLang="fr-FR" sz="1200" dirty="0">
                <a:solidFill>
                  <a:srgbClr val="00B050"/>
                </a:solidFill>
              </a:rPr>
              <a:t>Il reste en France pour vivre et travailler, alerté par le massacre de </a:t>
            </a:r>
            <a:r>
              <a:rPr lang="fr-FR" altLang="fr-FR" sz="1200" dirty="0" err="1">
                <a:solidFill>
                  <a:srgbClr val="00B050"/>
                </a:solidFill>
              </a:rPr>
              <a:t>Tian’anmen</a:t>
            </a:r>
            <a:r>
              <a:rPr lang="fr-FR" altLang="fr-FR" sz="1200" dirty="0">
                <a:solidFill>
                  <a:srgbClr val="00B050"/>
                </a:solidFill>
              </a:rPr>
              <a:t> et l’impossible expression artistique contemporaine perçue comme dissidente. </a:t>
            </a:r>
          </a:p>
        </p:txBody>
      </p:sp>
      <p:grpSp>
        <p:nvGrpSpPr>
          <p:cNvPr id="24" name="Groupe 23">
            <a:extLst>
              <a:ext uri="{FF2B5EF4-FFF2-40B4-BE49-F238E27FC236}">
                <a16:creationId xmlns:a16="http://schemas.microsoft.com/office/drawing/2014/main" id="{2621BEA8-09F1-C54D-A82E-C4392946E072}"/>
              </a:ext>
            </a:extLst>
          </p:cNvPr>
          <p:cNvGrpSpPr/>
          <p:nvPr/>
        </p:nvGrpSpPr>
        <p:grpSpPr>
          <a:xfrm rot="10800000">
            <a:off x="3360172" y="1939788"/>
            <a:ext cx="161266" cy="741287"/>
            <a:chOff x="256179" y="1292087"/>
            <a:chExt cx="161266" cy="741287"/>
          </a:xfrm>
        </p:grpSpPr>
        <p:cxnSp>
          <p:nvCxnSpPr>
            <p:cNvPr id="25" name="Connecteur droit 24">
              <a:extLst>
                <a:ext uri="{FF2B5EF4-FFF2-40B4-BE49-F238E27FC236}">
                  <a16:creationId xmlns:a16="http://schemas.microsoft.com/office/drawing/2014/main" id="{04A849BE-5388-0542-A1B8-FEF72F82D377}"/>
                </a:ext>
              </a:extLst>
            </p:cNvPr>
            <p:cNvCxnSpPr>
              <a:cxnSpLocks/>
            </p:cNvCxnSpPr>
            <p:nvPr/>
          </p:nvCxnSpPr>
          <p:spPr>
            <a:xfrm flipV="1">
              <a:off x="347867" y="1292087"/>
              <a:ext cx="0" cy="681368"/>
            </a:xfrm>
            <a:prstGeom prst="line">
              <a:avLst/>
            </a:prstGeom>
            <a:ln w="38100">
              <a:solidFill>
                <a:schemeClr val="tx1">
                  <a:lumMod val="50000"/>
                  <a:lumOff val="50000"/>
                </a:schemeClr>
              </a:solidFill>
            </a:ln>
          </p:spPr>
          <p:style>
            <a:lnRef idx="1">
              <a:schemeClr val="accent3"/>
            </a:lnRef>
            <a:fillRef idx="0">
              <a:schemeClr val="accent3"/>
            </a:fillRef>
            <a:effectRef idx="0">
              <a:schemeClr val="accent3"/>
            </a:effectRef>
            <a:fontRef idx="minor">
              <a:schemeClr val="tx1"/>
            </a:fontRef>
          </p:style>
        </p:cxnSp>
        <p:sp>
          <p:nvSpPr>
            <p:cNvPr id="26" name="Ellipse 25">
              <a:extLst>
                <a:ext uri="{FF2B5EF4-FFF2-40B4-BE49-F238E27FC236}">
                  <a16:creationId xmlns:a16="http://schemas.microsoft.com/office/drawing/2014/main" id="{C04AC80B-1C88-B543-844C-D6878461C3DD}"/>
                </a:ext>
              </a:extLst>
            </p:cNvPr>
            <p:cNvSpPr/>
            <p:nvPr/>
          </p:nvSpPr>
          <p:spPr>
            <a:xfrm>
              <a:off x="256179" y="1858617"/>
              <a:ext cx="161266" cy="174757"/>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3" name="Rectangle 22">
            <a:extLst>
              <a:ext uri="{FF2B5EF4-FFF2-40B4-BE49-F238E27FC236}">
                <a16:creationId xmlns:a16="http://schemas.microsoft.com/office/drawing/2014/main" id="{68CDB6B0-82EA-3746-A701-393D5D631A43}"/>
              </a:ext>
            </a:extLst>
          </p:cNvPr>
          <p:cNvSpPr/>
          <p:nvPr/>
        </p:nvSpPr>
        <p:spPr>
          <a:xfrm>
            <a:off x="3087983" y="1597915"/>
            <a:ext cx="705642" cy="369332"/>
          </a:xfrm>
          <a:prstGeom prst="rect">
            <a:avLst/>
          </a:prstGeom>
        </p:spPr>
        <p:txBody>
          <a:bodyPr wrap="none">
            <a:spAutoFit/>
          </a:bodyPr>
          <a:lstStyle/>
          <a:p>
            <a:r>
              <a:rPr lang="fr-FR" altLang="fr-FR" b="1" dirty="0">
                <a:solidFill>
                  <a:schemeClr val="accent2">
                    <a:lumMod val="75000"/>
                  </a:schemeClr>
                </a:solidFill>
              </a:rPr>
              <a:t>1999 </a:t>
            </a:r>
            <a:endParaRPr lang="fr-FR" dirty="0">
              <a:solidFill>
                <a:schemeClr val="accent2">
                  <a:lumMod val="75000"/>
                </a:schemeClr>
              </a:solidFill>
            </a:endParaRPr>
          </a:p>
        </p:txBody>
      </p:sp>
      <p:sp>
        <p:nvSpPr>
          <p:cNvPr id="27" name="Rectangle 26">
            <a:extLst>
              <a:ext uri="{FF2B5EF4-FFF2-40B4-BE49-F238E27FC236}">
                <a16:creationId xmlns:a16="http://schemas.microsoft.com/office/drawing/2014/main" id="{5ADF9323-7359-0C4B-872B-B1B521FEC428}"/>
              </a:ext>
            </a:extLst>
          </p:cNvPr>
          <p:cNvSpPr/>
          <p:nvPr/>
        </p:nvSpPr>
        <p:spPr>
          <a:xfrm>
            <a:off x="2793106" y="2228671"/>
            <a:ext cx="1295396" cy="1200329"/>
          </a:xfrm>
          <a:prstGeom prst="rect">
            <a:avLst/>
          </a:prstGeom>
          <a:solidFill>
            <a:schemeClr val="bg1"/>
          </a:solidFill>
        </p:spPr>
        <p:txBody>
          <a:bodyPr wrap="square">
            <a:spAutoFit/>
          </a:bodyPr>
          <a:lstStyle/>
          <a:p>
            <a:pPr algn="ctr">
              <a:lnSpc>
                <a:spcPct val="100000"/>
              </a:lnSpc>
              <a:spcBef>
                <a:spcPct val="0"/>
              </a:spcBef>
              <a:buFontTx/>
              <a:buNone/>
            </a:pPr>
            <a:r>
              <a:rPr lang="fr-FR" altLang="fr-FR" sz="1200" dirty="0">
                <a:solidFill>
                  <a:schemeClr val="accent2">
                    <a:lumMod val="75000"/>
                  </a:schemeClr>
                </a:solidFill>
              </a:rPr>
              <a:t>Représente la France à la 48</a:t>
            </a:r>
            <a:r>
              <a:rPr lang="fr-FR" altLang="fr-FR" sz="1200" baseline="30000" dirty="0">
                <a:solidFill>
                  <a:schemeClr val="accent2">
                    <a:lumMod val="75000"/>
                  </a:schemeClr>
                </a:solidFill>
              </a:rPr>
              <a:t>ème</a:t>
            </a:r>
            <a:r>
              <a:rPr lang="fr-FR" altLang="fr-FR" sz="1200" dirty="0">
                <a:solidFill>
                  <a:schemeClr val="accent2">
                    <a:lumMod val="75000"/>
                  </a:schemeClr>
                </a:solidFill>
              </a:rPr>
              <a:t> Biennale de Venise aux côtés de Jean-Pierre Bertrand.</a:t>
            </a:r>
          </a:p>
        </p:txBody>
      </p:sp>
      <p:cxnSp>
        <p:nvCxnSpPr>
          <p:cNvPr id="30" name="Connecteur droit 29">
            <a:extLst>
              <a:ext uri="{FF2B5EF4-FFF2-40B4-BE49-F238E27FC236}">
                <a16:creationId xmlns:a16="http://schemas.microsoft.com/office/drawing/2014/main" id="{43F6E7B6-676F-8149-8A80-5AEDF6E27B5D}"/>
              </a:ext>
            </a:extLst>
          </p:cNvPr>
          <p:cNvCxnSpPr>
            <a:cxnSpLocks/>
          </p:cNvCxnSpPr>
          <p:nvPr/>
        </p:nvCxnSpPr>
        <p:spPr>
          <a:xfrm rot="10800000" flipV="1">
            <a:off x="4826257" y="2016728"/>
            <a:ext cx="0" cy="1080000"/>
          </a:xfrm>
          <a:prstGeom prst="line">
            <a:avLst/>
          </a:prstGeom>
          <a:ln w="38100">
            <a:solidFill>
              <a:schemeClr val="tx1">
                <a:lumMod val="50000"/>
                <a:lumOff val="50000"/>
              </a:schemeClr>
            </a:solidFill>
          </a:ln>
        </p:spPr>
        <p:style>
          <a:lnRef idx="1">
            <a:schemeClr val="accent3"/>
          </a:lnRef>
          <a:fillRef idx="0">
            <a:schemeClr val="accent3"/>
          </a:fillRef>
          <a:effectRef idx="0">
            <a:schemeClr val="accent3"/>
          </a:effectRef>
          <a:fontRef idx="minor">
            <a:schemeClr val="tx1"/>
          </a:fontRef>
        </p:style>
      </p:cxnSp>
      <p:sp>
        <p:nvSpPr>
          <p:cNvPr id="31" name="Ellipse 30">
            <a:extLst>
              <a:ext uri="{FF2B5EF4-FFF2-40B4-BE49-F238E27FC236}">
                <a16:creationId xmlns:a16="http://schemas.microsoft.com/office/drawing/2014/main" id="{682786DE-0A82-1D42-BECF-C747A219EC70}"/>
              </a:ext>
            </a:extLst>
          </p:cNvPr>
          <p:cNvSpPr/>
          <p:nvPr/>
        </p:nvSpPr>
        <p:spPr>
          <a:xfrm rot="10800000">
            <a:off x="4746740" y="1918123"/>
            <a:ext cx="161266" cy="174757"/>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61B4870C-9447-E844-99C3-7D07CC68A14B}"/>
              </a:ext>
            </a:extLst>
          </p:cNvPr>
          <p:cNvSpPr/>
          <p:nvPr/>
        </p:nvSpPr>
        <p:spPr>
          <a:xfrm>
            <a:off x="4116214" y="1573439"/>
            <a:ext cx="1414170" cy="369332"/>
          </a:xfrm>
          <a:prstGeom prst="rect">
            <a:avLst/>
          </a:prstGeom>
        </p:spPr>
        <p:txBody>
          <a:bodyPr wrap="none">
            <a:spAutoFit/>
          </a:bodyPr>
          <a:lstStyle/>
          <a:p>
            <a:r>
              <a:rPr lang="fr-FR" altLang="fr-FR" b="1" dirty="0">
                <a:solidFill>
                  <a:srgbClr val="000000"/>
                </a:solidFill>
              </a:rPr>
              <a:t>Années 2000</a:t>
            </a:r>
            <a:endParaRPr lang="fr-FR" dirty="0"/>
          </a:p>
        </p:txBody>
      </p:sp>
      <p:sp>
        <p:nvSpPr>
          <p:cNvPr id="32" name="Rectangle 31">
            <a:extLst>
              <a:ext uri="{FF2B5EF4-FFF2-40B4-BE49-F238E27FC236}">
                <a16:creationId xmlns:a16="http://schemas.microsoft.com/office/drawing/2014/main" id="{2057AC25-1B23-6748-912D-4DF00B80107F}"/>
              </a:ext>
            </a:extLst>
          </p:cNvPr>
          <p:cNvSpPr/>
          <p:nvPr/>
        </p:nvSpPr>
        <p:spPr>
          <a:xfrm>
            <a:off x="3984510" y="3127955"/>
            <a:ext cx="1683016" cy="1015663"/>
          </a:xfrm>
          <a:prstGeom prst="rect">
            <a:avLst/>
          </a:prstGeom>
        </p:spPr>
        <p:txBody>
          <a:bodyPr wrap="square">
            <a:spAutoFit/>
          </a:bodyPr>
          <a:lstStyle/>
          <a:p>
            <a:pPr algn="ctr">
              <a:lnSpc>
                <a:spcPct val="100000"/>
              </a:lnSpc>
              <a:spcBef>
                <a:spcPct val="0"/>
              </a:spcBef>
              <a:buFontTx/>
              <a:buNone/>
            </a:pPr>
            <a:r>
              <a:rPr lang="fr-FR" altLang="fr-FR" sz="1200" dirty="0">
                <a:solidFill>
                  <a:srgbClr val="000000"/>
                </a:solidFill>
              </a:rPr>
              <a:t>Plusieurs expositions importantes en France et dans le monde</a:t>
            </a:r>
          </a:p>
          <a:p>
            <a:pPr algn="ctr">
              <a:lnSpc>
                <a:spcPct val="100000"/>
              </a:lnSpc>
              <a:spcBef>
                <a:spcPct val="0"/>
              </a:spcBef>
              <a:buFontTx/>
              <a:buNone/>
            </a:pPr>
            <a:r>
              <a:rPr lang="fr-FR" altLang="fr-FR" sz="1200" dirty="0">
                <a:solidFill>
                  <a:srgbClr val="000000"/>
                </a:solidFill>
              </a:rPr>
              <a:t>Création d'œuvres monumentales</a:t>
            </a:r>
          </a:p>
        </p:txBody>
      </p:sp>
      <p:grpSp>
        <p:nvGrpSpPr>
          <p:cNvPr id="34" name="Groupe 33">
            <a:extLst>
              <a:ext uri="{FF2B5EF4-FFF2-40B4-BE49-F238E27FC236}">
                <a16:creationId xmlns:a16="http://schemas.microsoft.com/office/drawing/2014/main" id="{17BA42DD-5256-EA4B-9358-87C41AF60CA8}"/>
              </a:ext>
            </a:extLst>
          </p:cNvPr>
          <p:cNvGrpSpPr/>
          <p:nvPr/>
        </p:nvGrpSpPr>
        <p:grpSpPr>
          <a:xfrm>
            <a:off x="6060975" y="1268216"/>
            <a:ext cx="161266" cy="741287"/>
            <a:chOff x="256179" y="1292087"/>
            <a:chExt cx="161266" cy="741287"/>
          </a:xfrm>
        </p:grpSpPr>
        <p:cxnSp>
          <p:nvCxnSpPr>
            <p:cNvPr id="35" name="Connecteur droit 34">
              <a:extLst>
                <a:ext uri="{FF2B5EF4-FFF2-40B4-BE49-F238E27FC236}">
                  <a16:creationId xmlns:a16="http://schemas.microsoft.com/office/drawing/2014/main" id="{EC8BEF1E-0B5A-3F4C-9081-19F7FBB9E596}"/>
                </a:ext>
              </a:extLst>
            </p:cNvPr>
            <p:cNvCxnSpPr>
              <a:cxnSpLocks/>
            </p:cNvCxnSpPr>
            <p:nvPr/>
          </p:nvCxnSpPr>
          <p:spPr>
            <a:xfrm flipV="1">
              <a:off x="347867" y="1292087"/>
              <a:ext cx="0" cy="681368"/>
            </a:xfrm>
            <a:prstGeom prst="line">
              <a:avLst/>
            </a:prstGeom>
            <a:ln w="38100">
              <a:solidFill>
                <a:schemeClr val="tx1">
                  <a:lumMod val="50000"/>
                  <a:lumOff val="50000"/>
                </a:schemeClr>
              </a:solidFill>
            </a:ln>
          </p:spPr>
          <p:style>
            <a:lnRef idx="1">
              <a:schemeClr val="accent3"/>
            </a:lnRef>
            <a:fillRef idx="0">
              <a:schemeClr val="accent3"/>
            </a:fillRef>
            <a:effectRef idx="0">
              <a:schemeClr val="accent3"/>
            </a:effectRef>
            <a:fontRef idx="minor">
              <a:schemeClr val="tx1"/>
            </a:fontRef>
          </p:style>
        </p:cxnSp>
        <p:sp>
          <p:nvSpPr>
            <p:cNvPr id="36" name="Ellipse 35">
              <a:extLst>
                <a:ext uri="{FF2B5EF4-FFF2-40B4-BE49-F238E27FC236}">
                  <a16:creationId xmlns:a16="http://schemas.microsoft.com/office/drawing/2014/main" id="{A904AFEC-BF64-874E-9E59-0F5595CB8F14}"/>
                </a:ext>
              </a:extLst>
            </p:cNvPr>
            <p:cNvSpPr/>
            <p:nvPr/>
          </p:nvSpPr>
          <p:spPr>
            <a:xfrm>
              <a:off x="256179" y="1858617"/>
              <a:ext cx="161266" cy="174757"/>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3" name="Rectangle 32">
            <a:extLst>
              <a:ext uri="{FF2B5EF4-FFF2-40B4-BE49-F238E27FC236}">
                <a16:creationId xmlns:a16="http://schemas.microsoft.com/office/drawing/2014/main" id="{6F003A3D-70BA-264F-802D-6703549293B6}"/>
              </a:ext>
            </a:extLst>
          </p:cNvPr>
          <p:cNvSpPr/>
          <p:nvPr/>
        </p:nvSpPr>
        <p:spPr>
          <a:xfrm>
            <a:off x="5793313" y="2032325"/>
            <a:ext cx="705642" cy="369332"/>
          </a:xfrm>
          <a:prstGeom prst="rect">
            <a:avLst/>
          </a:prstGeom>
        </p:spPr>
        <p:txBody>
          <a:bodyPr wrap="none">
            <a:spAutoFit/>
          </a:bodyPr>
          <a:lstStyle/>
          <a:p>
            <a:r>
              <a:rPr lang="fr-FR" altLang="fr-FR" b="1" dirty="0">
                <a:solidFill>
                  <a:schemeClr val="accent1"/>
                </a:solidFill>
              </a:rPr>
              <a:t>2009 </a:t>
            </a:r>
            <a:endParaRPr lang="fr-FR" dirty="0">
              <a:solidFill>
                <a:schemeClr val="accent1"/>
              </a:solidFill>
            </a:endParaRPr>
          </a:p>
        </p:txBody>
      </p:sp>
      <p:sp>
        <p:nvSpPr>
          <p:cNvPr id="37" name="Rectangle 36">
            <a:extLst>
              <a:ext uri="{FF2B5EF4-FFF2-40B4-BE49-F238E27FC236}">
                <a16:creationId xmlns:a16="http://schemas.microsoft.com/office/drawing/2014/main" id="{F6996456-B9C4-0743-B063-3F6046D58D0E}"/>
              </a:ext>
            </a:extLst>
          </p:cNvPr>
          <p:cNvSpPr/>
          <p:nvPr/>
        </p:nvSpPr>
        <p:spPr>
          <a:xfrm>
            <a:off x="5523055" y="798411"/>
            <a:ext cx="1259216" cy="830997"/>
          </a:xfrm>
          <a:prstGeom prst="rect">
            <a:avLst/>
          </a:prstGeom>
          <a:solidFill>
            <a:schemeClr val="bg1"/>
          </a:solidFill>
        </p:spPr>
        <p:txBody>
          <a:bodyPr wrap="square">
            <a:spAutoFit/>
          </a:bodyPr>
          <a:lstStyle/>
          <a:p>
            <a:pPr algn="ctr">
              <a:lnSpc>
                <a:spcPct val="100000"/>
              </a:lnSpc>
              <a:spcBef>
                <a:spcPct val="0"/>
              </a:spcBef>
              <a:buFontTx/>
              <a:buNone/>
            </a:pPr>
            <a:r>
              <a:rPr lang="fr-FR" altLang="fr-FR" sz="1200" dirty="0">
                <a:solidFill>
                  <a:schemeClr val="accent1"/>
                </a:solidFill>
              </a:rPr>
              <a:t>Première version du serpent, Goldman </a:t>
            </a:r>
            <a:r>
              <a:rPr lang="fr-FR" altLang="fr-FR" sz="1200" dirty="0" err="1">
                <a:solidFill>
                  <a:schemeClr val="accent1"/>
                </a:solidFill>
              </a:rPr>
              <a:t>Gallery</a:t>
            </a:r>
            <a:r>
              <a:rPr lang="fr-FR" altLang="fr-FR" sz="1200" dirty="0">
                <a:solidFill>
                  <a:schemeClr val="accent1"/>
                </a:solidFill>
              </a:rPr>
              <a:t>, New York</a:t>
            </a:r>
          </a:p>
        </p:txBody>
      </p:sp>
      <p:sp>
        <p:nvSpPr>
          <p:cNvPr id="38" name="Rectangle 37">
            <a:extLst>
              <a:ext uri="{FF2B5EF4-FFF2-40B4-BE49-F238E27FC236}">
                <a16:creationId xmlns:a16="http://schemas.microsoft.com/office/drawing/2014/main" id="{D41A3005-8C75-7549-846A-12873EB9EF77}"/>
              </a:ext>
            </a:extLst>
          </p:cNvPr>
          <p:cNvSpPr/>
          <p:nvPr/>
        </p:nvSpPr>
        <p:spPr>
          <a:xfrm>
            <a:off x="6833810" y="1581754"/>
            <a:ext cx="652743" cy="369332"/>
          </a:xfrm>
          <a:prstGeom prst="rect">
            <a:avLst/>
          </a:prstGeom>
        </p:spPr>
        <p:txBody>
          <a:bodyPr wrap="none">
            <a:spAutoFit/>
          </a:bodyPr>
          <a:lstStyle/>
          <a:p>
            <a:r>
              <a:rPr lang="fr-FR" altLang="fr-FR" b="1" dirty="0">
                <a:solidFill>
                  <a:srgbClr val="00B050"/>
                </a:solidFill>
              </a:rPr>
              <a:t>2012</a:t>
            </a:r>
            <a:endParaRPr lang="fr-FR" dirty="0">
              <a:solidFill>
                <a:srgbClr val="00B050"/>
              </a:solidFill>
            </a:endParaRPr>
          </a:p>
        </p:txBody>
      </p:sp>
      <p:cxnSp>
        <p:nvCxnSpPr>
          <p:cNvPr id="41" name="Connecteur droit 40">
            <a:extLst>
              <a:ext uri="{FF2B5EF4-FFF2-40B4-BE49-F238E27FC236}">
                <a16:creationId xmlns:a16="http://schemas.microsoft.com/office/drawing/2014/main" id="{D309614F-A430-DA4F-817E-037E350B14ED}"/>
              </a:ext>
            </a:extLst>
          </p:cNvPr>
          <p:cNvCxnSpPr>
            <a:cxnSpLocks/>
          </p:cNvCxnSpPr>
          <p:nvPr/>
        </p:nvCxnSpPr>
        <p:spPr>
          <a:xfrm rot="10800000" flipV="1">
            <a:off x="7145912" y="2011955"/>
            <a:ext cx="0" cy="1116000"/>
          </a:xfrm>
          <a:prstGeom prst="line">
            <a:avLst/>
          </a:prstGeom>
          <a:ln w="38100">
            <a:solidFill>
              <a:schemeClr val="tx1">
                <a:lumMod val="50000"/>
                <a:lumOff val="50000"/>
              </a:schemeClr>
            </a:solidFill>
          </a:ln>
        </p:spPr>
        <p:style>
          <a:lnRef idx="1">
            <a:schemeClr val="accent3"/>
          </a:lnRef>
          <a:fillRef idx="0">
            <a:schemeClr val="accent3"/>
          </a:fillRef>
          <a:effectRef idx="0">
            <a:schemeClr val="accent3"/>
          </a:effectRef>
          <a:fontRef idx="minor">
            <a:schemeClr val="tx1"/>
          </a:fontRef>
        </p:style>
      </p:cxnSp>
      <p:sp>
        <p:nvSpPr>
          <p:cNvPr id="42" name="Ellipse 41">
            <a:extLst>
              <a:ext uri="{FF2B5EF4-FFF2-40B4-BE49-F238E27FC236}">
                <a16:creationId xmlns:a16="http://schemas.microsoft.com/office/drawing/2014/main" id="{D8DFAC53-6C4F-6E4B-ABE6-BCF5DE20E3CF}"/>
              </a:ext>
            </a:extLst>
          </p:cNvPr>
          <p:cNvSpPr/>
          <p:nvPr/>
        </p:nvSpPr>
        <p:spPr>
          <a:xfrm rot="10800000">
            <a:off x="7066395" y="1929468"/>
            <a:ext cx="161266" cy="174757"/>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E82637F2-ACA6-4440-8267-A15479B52052}"/>
              </a:ext>
            </a:extLst>
          </p:cNvPr>
          <p:cNvSpPr/>
          <p:nvPr/>
        </p:nvSpPr>
        <p:spPr>
          <a:xfrm>
            <a:off x="5728579" y="3134370"/>
            <a:ext cx="2874512" cy="1200329"/>
          </a:xfrm>
          <a:prstGeom prst="rect">
            <a:avLst/>
          </a:prstGeom>
        </p:spPr>
        <p:txBody>
          <a:bodyPr wrap="square">
            <a:spAutoFit/>
          </a:bodyPr>
          <a:lstStyle/>
          <a:p>
            <a:pPr algn="ctr">
              <a:lnSpc>
                <a:spcPct val="100000"/>
              </a:lnSpc>
              <a:spcBef>
                <a:spcPct val="0"/>
              </a:spcBef>
              <a:buFontTx/>
              <a:buNone/>
            </a:pPr>
            <a:r>
              <a:rPr lang="fr-FR" altLang="fr-FR" sz="1200" b="1" dirty="0">
                <a:solidFill>
                  <a:srgbClr val="00B050"/>
                </a:solidFill>
              </a:rPr>
              <a:t>Création du </a:t>
            </a:r>
            <a:r>
              <a:rPr lang="fr-FR" altLang="fr-FR" sz="1200" b="1" i="1" u="sng" dirty="0">
                <a:solidFill>
                  <a:srgbClr val="00B050"/>
                </a:solidFill>
              </a:rPr>
              <a:t>Serpent d’Océan </a:t>
            </a:r>
            <a:r>
              <a:rPr lang="fr-FR" altLang="fr-FR" sz="1200" b="1" dirty="0">
                <a:solidFill>
                  <a:srgbClr val="00B050"/>
                </a:solidFill>
              </a:rPr>
              <a:t>à St </a:t>
            </a:r>
            <a:r>
              <a:rPr lang="fr-FR" altLang="fr-FR" sz="1200" b="1" dirty="0" err="1">
                <a:solidFill>
                  <a:srgbClr val="00B050"/>
                </a:solidFill>
              </a:rPr>
              <a:t>Brévin</a:t>
            </a:r>
            <a:r>
              <a:rPr lang="fr-FR" altLang="fr-FR" sz="1200" b="1" dirty="0">
                <a:solidFill>
                  <a:srgbClr val="00B050"/>
                </a:solidFill>
              </a:rPr>
              <a:t> dans le cadre du parcours Estuaire</a:t>
            </a:r>
            <a:br>
              <a:rPr lang="fr-FR" altLang="fr-FR" sz="1200" dirty="0">
                <a:solidFill>
                  <a:srgbClr val="00B050"/>
                </a:solidFill>
              </a:rPr>
            </a:br>
            <a:r>
              <a:rPr lang="en-US" altLang="fr-FR" sz="1200" dirty="0">
                <a:solidFill>
                  <a:srgbClr val="00B050"/>
                </a:solidFill>
              </a:rPr>
              <a:t>APT7 (7e Asia Pacific Triennale of Contemporary Art)</a:t>
            </a:r>
          </a:p>
          <a:p>
            <a:pPr algn="ctr">
              <a:lnSpc>
                <a:spcPct val="100000"/>
              </a:lnSpc>
              <a:spcBef>
                <a:spcPct val="0"/>
              </a:spcBef>
              <a:buFontTx/>
              <a:buNone/>
            </a:pPr>
            <a:r>
              <a:rPr lang="en-US" altLang="fr-FR" sz="1200" dirty="0">
                <a:solidFill>
                  <a:srgbClr val="00B050"/>
                </a:solidFill>
              </a:rPr>
              <a:t>Queensland Gallery of Modern Art, Brisbane, </a:t>
            </a:r>
            <a:r>
              <a:rPr lang="en-US" altLang="fr-FR" sz="1200" dirty="0" err="1">
                <a:solidFill>
                  <a:srgbClr val="00B050"/>
                </a:solidFill>
              </a:rPr>
              <a:t>Australie</a:t>
            </a:r>
            <a:endParaRPr lang="fr-FR" altLang="fr-FR" sz="1200" dirty="0">
              <a:solidFill>
                <a:srgbClr val="00B050"/>
              </a:solidFill>
            </a:endParaRPr>
          </a:p>
        </p:txBody>
      </p:sp>
      <p:sp>
        <p:nvSpPr>
          <p:cNvPr id="43" name="Rectangle 42">
            <a:extLst>
              <a:ext uri="{FF2B5EF4-FFF2-40B4-BE49-F238E27FC236}">
                <a16:creationId xmlns:a16="http://schemas.microsoft.com/office/drawing/2014/main" id="{02412722-AFF1-EA45-8F3C-ECBF621D54EC}"/>
              </a:ext>
            </a:extLst>
          </p:cNvPr>
          <p:cNvSpPr/>
          <p:nvPr/>
        </p:nvSpPr>
        <p:spPr>
          <a:xfrm>
            <a:off x="7534375" y="2024480"/>
            <a:ext cx="705642" cy="369332"/>
          </a:xfrm>
          <a:prstGeom prst="rect">
            <a:avLst/>
          </a:prstGeom>
        </p:spPr>
        <p:txBody>
          <a:bodyPr wrap="none">
            <a:spAutoFit/>
          </a:bodyPr>
          <a:lstStyle/>
          <a:p>
            <a:r>
              <a:rPr lang="fr-FR" altLang="fr-FR" b="1" dirty="0">
                <a:solidFill>
                  <a:schemeClr val="accent2"/>
                </a:solidFill>
              </a:rPr>
              <a:t>2014 </a:t>
            </a:r>
            <a:endParaRPr lang="fr-FR" dirty="0">
              <a:solidFill>
                <a:schemeClr val="accent2"/>
              </a:solidFill>
            </a:endParaRPr>
          </a:p>
        </p:txBody>
      </p:sp>
      <p:grpSp>
        <p:nvGrpSpPr>
          <p:cNvPr id="45" name="Groupe 44">
            <a:extLst>
              <a:ext uri="{FF2B5EF4-FFF2-40B4-BE49-F238E27FC236}">
                <a16:creationId xmlns:a16="http://schemas.microsoft.com/office/drawing/2014/main" id="{C367C73C-064C-3748-A356-08B48FBFBB94}"/>
              </a:ext>
            </a:extLst>
          </p:cNvPr>
          <p:cNvGrpSpPr/>
          <p:nvPr/>
        </p:nvGrpSpPr>
        <p:grpSpPr>
          <a:xfrm>
            <a:off x="7773974" y="1280839"/>
            <a:ext cx="161266" cy="741287"/>
            <a:chOff x="256179" y="1292087"/>
            <a:chExt cx="161266" cy="741287"/>
          </a:xfrm>
        </p:grpSpPr>
        <p:cxnSp>
          <p:nvCxnSpPr>
            <p:cNvPr id="46" name="Connecteur droit 45">
              <a:extLst>
                <a:ext uri="{FF2B5EF4-FFF2-40B4-BE49-F238E27FC236}">
                  <a16:creationId xmlns:a16="http://schemas.microsoft.com/office/drawing/2014/main" id="{39B47658-91FE-4A46-A134-8ED75F694F6D}"/>
                </a:ext>
              </a:extLst>
            </p:cNvPr>
            <p:cNvCxnSpPr>
              <a:cxnSpLocks/>
            </p:cNvCxnSpPr>
            <p:nvPr/>
          </p:nvCxnSpPr>
          <p:spPr>
            <a:xfrm flipV="1">
              <a:off x="347867" y="1292087"/>
              <a:ext cx="0" cy="681368"/>
            </a:xfrm>
            <a:prstGeom prst="line">
              <a:avLst/>
            </a:prstGeom>
            <a:ln w="38100">
              <a:solidFill>
                <a:schemeClr val="tx1">
                  <a:lumMod val="50000"/>
                  <a:lumOff val="50000"/>
                </a:schemeClr>
              </a:solidFill>
            </a:ln>
          </p:spPr>
          <p:style>
            <a:lnRef idx="1">
              <a:schemeClr val="accent3"/>
            </a:lnRef>
            <a:fillRef idx="0">
              <a:schemeClr val="accent3"/>
            </a:fillRef>
            <a:effectRef idx="0">
              <a:schemeClr val="accent3"/>
            </a:effectRef>
            <a:fontRef idx="minor">
              <a:schemeClr val="tx1"/>
            </a:fontRef>
          </p:style>
        </p:cxnSp>
        <p:sp>
          <p:nvSpPr>
            <p:cNvPr id="47" name="Ellipse 46">
              <a:extLst>
                <a:ext uri="{FF2B5EF4-FFF2-40B4-BE49-F238E27FC236}">
                  <a16:creationId xmlns:a16="http://schemas.microsoft.com/office/drawing/2014/main" id="{41BD8893-A0B1-7C4E-8A6D-9DFC27F2E1A5}"/>
                </a:ext>
              </a:extLst>
            </p:cNvPr>
            <p:cNvSpPr/>
            <p:nvPr/>
          </p:nvSpPr>
          <p:spPr>
            <a:xfrm>
              <a:off x="256179" y="1858617"/>
              <a:ext cx="161266" cy="174757"/>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8" name="Rectangle 47">
            <a:extLst>
              <a:ext uri="{FF2B5EF4-FFF2-40B4-BE49-F238E27FC236}">
                <a16:creationId xmlns:a16="http://schemas.microsoft.com/office/drawing/2014/main" id="{9F276A1F-09B7-C940-B1D4-C880A653F62D}"/>
              </a:ext>
            </a:extLst>
          </p:cNvPr>
          <p:cNvSpPr/>
          <p:nvPr/>
        </p:nvSpPr>
        <p:spPr>
          <a:xfrm>
            <a:off x="7122607" y="844925"/>
            <a:ext cx="1464000" cy="646331"/>
          </a:xfrm>
          <a:prstGeom prst="rect">
            <a:avLst/>
          </a:prstGeom>
          <a:solidFill>
            <a:schemeClr val="bg1"/>
          </a:solidFill>
        </p:spPr>
        <p:txBody>
          <a:bodyPr wrap="square">
            <a:spAutoFit/>
          </a:bodyPr>
          <a:lstStyle/>
          <a:p>
            <a:pPr algn="ctr">
              <a:lnSpc>
                <a:spcPct val="100000"/>
              </a:lnSpc>
              <a:spcBef>
                <a:spcPct val="0"/>
              </a:spcBef>
              <a:buFont typeface="Arial" panose="020B0604020202020204" pitchFamily="34" charset="0"/>
              <a:buNone/>
            </a:pPr>
            <a:r>
              <a:rPr lang="fr-FR" altLang="fr-FR" sz="1200" dirty="0">
                <a:solidFill>
                  <a:schemeClr val="accent2"/>
                </a:solidFill>
              </a:rPr>
              <a:t>Exposition </a:t>
            </a:r>
            <a:r>
              <a:rPr lang="fr-FR" altLang="fr-FR" sz="1200" i="1" dirty="0">
                <a:solidFill>
                  <a:schemeClr val="accent2"/>
                </a:solidFill>
              </a:rPr>
              <a:t>Les Mues </a:t>
            </a:r>
            <a:r>
              <a:rPr lang="fr-FR" altLang="fr-FR" sz="1200" dirty="0">
                <a:solidFill>
                  <a:schemeClr val="accent2"/>
                </a:solidFill>
              </a:rPr>
              <a:t>à la HAB Galerie, Nantes</a:t>
            </a:r>
          </a:p>
        </p:txBody>
      </p:sp>
      <p:sp>
        <p:nvSpPr>
          <p:cNvPr id="49" name="Rectangle 48">
            <a:extLst>
              <a:ext uri="{FF2B5EF4-FFF2-40B4-BE49-F238E27FC236}">
                <a16:creationId xmlns:a16="http://schemas.microsoft.com/office/drawing/2014/main" id="{AF5DB2C3-3A80-1947-9014-0EAB35EF858C}"/>
              </a:ext>
            </a:extLst>
          </p:cNvPr>
          <p:cNvSpPr/>
          <p:nvPr/>
        </p:nvSpPr>
        <p:spPr>
          <a:xfrm>
            <a:off x="8334881" y="1573439"/>
            <a:ext cx="652743" cy="369332"/>
          </a:xfrm>
          <a:prstGeom prst="rect">
            <a:avLst/>
          </a:prstGeom>
        </p:spPr>
        <p:txBody>
          <a:bodyPr wrap="none">
            <a:spAutoFit/>
          </a:bodyPr>
          <a:lstStyle/>
          <a:p>
            <a:r>
              <a:rPr lang="fr-FR" altLang="fr-FR" b="1" dirty="0">
                <a:solidFill>
                  <a:srgbClr val="000000"/>
                </a:solidFill>
              </a:rPr>
              <a:t>2016</a:t>
            </a:r>
            <a:endParaRPr lang="fr-FR" dirty="0"/>
          </a:p>
        </p:txBody>
      </p:sp>
      <p:grpSp>
        <p:nvGrpSpPr>
          <p:cNvPr id="51" name="Groupe 50">
            <a:extLst>
              <a:ext uri="{FF2B5EF4-FFF2-40B4-BE49-F238E27FC236}">
                <a16:creationId xmlns:a16="http://schemas.microsoft.com/office/drawing/2014/main" id="{40DDE044-FBF2-9543-A41D-637AB3D4422E}"/>
              </a:ext>
            </a:extLst>
          </p:cNvPr>
          <p:cNvGrpSpPr/>
          <p:nvPr/>
        </p:nvGrpSpPr>
        <p:grpSpPr>
          <a:xfrm rot="10800000">
            <a:off x="8580619" y="1929468"/>
            <a:ext cx="161266" cy="741287"/>
            <a:chOff x="256179" y="1292087"/>
            <a:chExt cx="161266" cy="741287"/>
          </a:xfrm>
        </p:grpSpPr>
        <p:cxnSp>
          <p:nvCxnSpPr>
            <p:cNvPr id="52" name="Connecteur droit 51">
              <a:extLst>
                <a:ext uri="{FF2B5EF4-FFF2-40B4-BE49-F238E27FC236}">
                  <a16:creationId xmlns:a16="http://schemas.microsoft.com/office/drawing/2014/main" id="{51729F5B-0908-284C-BA0F-63A24FFF17B8}"/>
                </a:ext>
              </a:extLst>
            </p:cNvPr>
            <p:cNvCxnSpPr>
              <a:cxnSpLocks/>
            </p:cNvCxnSpPr>
            <p:nvPr/>
          </p:nvCxnSpPr>
          <p:spPr>
            <a:xfrm flipV="1">
              <a:off x="347867" y="1292087"/>
              <a:ext cx="0" cy="681368"/>
            </a:xfrm>
            <a:prstGeom prst="line">
              <a:avLst/>
            </a:prstGeom>
            <a:ln w="38100">
              <a:solidFill>
                <a:schemeClr val="tx1">
                  <a:lumMod val="50000"/>
                  <a:lumOff val="50000"/>
                </a:schemeClr>
              </a:solidFill>
            </a:ln>
          </p:spPr>
          <p:style>
            <a:lnRef idx="1">
              <a:schemeClr val="accent3"/>
            </a:lnRef>
            <a:fillRef idx="0">
              <a:schemeClr val="accent3"/>
            </a:fillRef>
            <a:effectRef idx="0">
              <a:schemeClr val="accent3"/>
            </a:effectRef>
            <a:fontRef idx="minor">
              <a:schemeClr val="tx1"/>
            </a:fontRef>
          </p:style>
        </p:cxnSp>
        <p:sp>
          <p:nvSpPr>
            <p:cNvPr id="53" name="Ellipse 52">
              <a:extLst>
                <a:ext uri="{FF2B5EF4-FFF2-40B4-BE49-F238E27FC236}">
                  <a16:creationId xmlns:a16="http://schemas.microsoft.com/office/drawing/2014/main" id="{555AECA1-66BA-BA4C-B33F-D8B94CDED4DF}"/>
                </a:ext>
              </a:extLst>
            </p:cNvPr>
            <p:cNvSpPr/>
            <p:nvPr/>
          </p:nvSpPr>
          <p:spPr>
            <a:xfrm>
              <a:off x="256179" y="1858617"/>
              <a:ext cx="161266" cy="174757"/>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5" name="Rectangle 54">
            <a:extLst>
              <a:ext uri="{FF2B5EF4-FFF2-40B4-BE49-F238E27FC236}">
                <a16:creationId xmlns:a16="http://schemas.microsoft.com/office/drawing/2014/main" id="{7D876F12-969B-E74C-AF65-2DDABD6CBB93}"/>
              </a:ext>
            </a:extLst>
          </p:cNvPr>
          <p:cNvSpPr/>
          <p:nvPr/>
        </p:nvSpPr>
        <p:spPr>
          <a:xfrm>
            <a:off x="7758288" y="2378437"/>
            <a:ext cx="1778448" cy="646331"/>
          </a:xfrm>
          <a:prstGeom prst="rect">
            <a:avLst/>
          </a:prstGeom>
          <a:solidFill>
            <a:schemeClr val="bg1"/>
          </a:solidFill>
        </p:spPr>
        <p:txBody>
          <a:bodyPr wrap="square">
            <a:spAutoFit/>
          </a:bodyPr>
          <a:lstStyle/>
          <a:p>
            <a:pPr algn="ctr">
              <a:lnSpc>
                <a:spcPct val="100000"/>
              </a:lnSpc>
              <a:spcBef>
                <a:spcPct val="0"/>
              </a:spcBef>
              <a:buFontTx/>
              <a:buNone/>
            </a:pPr>
            <a:r>
              <a:rPr lang="fr-FR" altLang="fr-FR" sz="1200" i="1" dirty="0">
                <a:solidFill>
                  <a:srgbClr val="000000"/>
                </a:solidFill>
              </a:rPr>
              <a:t>Empires </a:t>
            </a:r>
            <a:r>
              <a:rPr lang="fr-FR" altLang="fr-FR" sz="1200" dirty="0">
                <a:solidFill>
                  <a:srgbClr val="000000"/>
                </a:solidFill>
              </a:rPr>
              <a:t>projet pour la </a:t>
            </a:r>
            <a:r>
              <a:rPr lang="fr-FR" altLang="fr-FR" sz="1200" b="1" dirty="0" err="1">
                <a:solidFill>
                  <a:srgbClr val="000000"/>
                </a:solidFill>
              </a:rPr>
              <a:t>Monumenta</a:t>
            </a:r>
            <a:r>
              <a:rPr lang="fr-FR" altLang="fr-FR" sz="1200" dirty="0">
                <a:solidFill>
                  <a:srgbClr val="000000"/>
                </a:solidFill>
              </a:rPr>
              <a:t>, </a:t>
            </a:r>
          </a:p>
          <a:p>
            <a:pPr algn="ctr">
              <a:lnSpc>
                <a:spcPct val="100000"/>
              </a:lnSpc>
              <a:spcBef>
                <a:spcPct val="0"/>
              </a:spcBef>
              <a:buFontTx/>
              <a:buNone/>
            </a:pPr>
            <a:r>
              <a:rPr lang="fr-FR" altLang="fr-FR" sz="1200" dirty="0">
                <a:solidFill>
                  <a:srgbClr val="000000"/>
                </a:solidFill>
              </a:rPr>
              <a:t>au Grand Palais, Paris</a:t>
            </a:r>
          </a:p>
        </p:txBody>
      </p:sp>
      <p:cxnSp>
        <p:nvCxnSpPr>
          <p:cNvPr id="59" name="Connecteur droit 58">
            <a:extLst>
              <a:ext uri="{FF2B5EF4-FFF2-40B4-BE49-F238E27FC236}">
                <a16:creationId xmlns:a16="http://schemas.microsoft.com/office/drawing/2014/main" id="{BBD744AD-5AD2-F245-8581-63791A04D7A8}"/>
              </a:ext>
            </a:extLst>
          </p:cNvPr>
          <p:cNvCxnSpPr>
            <a:cxnSpLocks/>
          </p:cNvCxnSpPr>
          <p:nvPr/>
        </p:nvCxnSpPr>
        <p:spPr>
          <a:xfrm flipV="1">
            <a:off x="9647691" y="1314771"/>
            <a:ext cx="0" cy="681368"/>
          </a:xfrm>
          <a:prstGeom prst="line">
            <a:avLst/>
          </a:prstGeom>
          <a:ln w="38100">
            <a:solidFill>
              <a:schemeClr val="tx1"/>
            </a:solidFill>
          </a:ln>
        </p:spPr>
        <p:style>
          <a:lnRef idx="1">
            <a:schemeClr val="accent3"/>
          </a:lnRef>
          <a:fillRef idx="0">
            <a:schemeClr val="accent3"/>
          </a:fillRef>
          <a:effectRef idx="0">
            <a:schemeClr val="accent3"/>
          </a:effectRef>
          <a:fontRef idx="minor">
            <a:schemeClr val="tx1"/>
          </a:fontRef>
        </p:style>
      </p:cxnSp>
      <p:sp>
        <p:nvSpPr>
          <p:cNvPr id="56" name="Rectangle 55">
            <a:extLst>
              <a:ext uri="{FF2B5EF4-FFF2-40B4-BE49-F238E27FC236}">
                <a16:creationId xmlns:a16="http://schemas.microsoft.com/office/drawing/2014/main" id="{E6909F84-6C1A-9244-99DA-67CBDFDE54DB}"/>
              </a:ext>
            </a:extLst>
          </p:cNvPr>
          <p:cNvSpPr/>
          <p:nvPr/>
        </p:nvSpPr>
        <p:spPr>
          <a:xfrm>
            <a:off x="9010975" y="789670"/>
            <a:ext cx="1177446" cy="830997"/>
          </a:xfrm>
          <a:prstGeom prst="rect">
            <a:avLst/>
          </a:prstGeom>
          <a:solidFill>
            <a:schemeClr val="bg1"/>
          </a:solidFill>
        </p:spPr>
        <p:txBody>
          <a:bodyPr wrap="square">
            <a:spAutoFit/>
          </a:bodyPr>
          <a:lstStyle/>
          <a:p>
            <a:pPr algn="ctr">
              <a:lnSpc>
                <a:spcPct val="100000"/>
              </a:lnSpc>
              <a:spcBef>
                <a:spcPct val="0"/>
              </a:spcBef>
              <a:buFontTx/>
              <a:buNone/>
            </a:pPr>
            <a:r>
              <a:rPr lang="fr-FR" altLang="fr-FR" sz="1200" dirty="0">
                <a:solidFill>
                  <a:srgbClr val="000000"/>
                </a:solidFill>
              </a:rPr>
              <a:t>Meurt à </a:t>
            </a:r>
            <a:r>
              <a:rPr lang="fr-FR" altLang="fr-FR" sz="1200" dirty="0" err="1">
                <a:solidFill>
                  <a:srgbClr val="000000"/>
                </a:solidFill>
              </a:rPr>
              <a:t>Yvry</a:t>
            </a:r>
            <a:r>
              <a:rPr lang="fr-FR" altLang="fr-FR" sz="1200" dirty="0">
                <a:solidFill>
                  <a:srgbClr val="000000"/>
                </a:solidFill>
              </a:rPr>
              <a:t>-Sur-Seine, en France, à l'âge de 65 ans</a:t>
            </a:r>
          </a:p>
        </p:txBody>
      </p:sp>
      <p:sp>
        <p:nvSpPr>
          <p:cNvPr id="60" name="Ellipse 59">
            <a:extLst>
              <a:ext uri="{FF2B5EF4-FFF2-40B4-BE49-F238E27FC236}">
                <a16:creationId xmlns:a16="http://schemas.microsoft.com/office/drawing/2014/main" id="{1926E225-F06D-5540-BFC7-58E87D3B0C08}"/>
              </a:ext>
            </a:extLst>
          </p:cNvPr>
          <p:cNvSpPr/>
          <p:nvPr/>
        </p:nvSpPr>
        <p:spPr>
          <a:xfrm>
            <a:off x="9515279" y="1847369"/>
            <a:ext cx="261192" cy="2455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753F5B9C-86E2-FC4B-8A5C-936D01D8D61A}"/>
              </a:ext>
            </a:extLst>
          </p:cNvPr>
          <p:cNvSpPr/>
          <p:nvPr/>
        </p:nvSpPr>
        <p:spPr>
          <a:xfrm>
            <a:off x="9327261" y="2084169"/>
            <a:ext cx="652743" cy="369332"/>
          </a:xfrm>
          <a:prstGeom prst="rect">
            <a:avLst/>
          </a:prstGeom>
        </p:spPr>
        <p:txBody>
          <a:bodyPr wrap="none">
            <a:spAutoFit/>
          </a:bodyPr>
          <a:lstStyle/>
          <a:p>
            <a:r>
              <a:rPr lang="fr-FR" altLang="fr-FR" b="1" dirty="0">
                <a:solidFill>
                  <a:srgbClr val="000000"/>
                </a:solidFill>
              </a:rPr>
              <a:t>2019</a:t>
            </a:r>
            <a:endParaRPr lang="fr-FR" dirty="0"/>
          </a:p>
        </p:txBody>
      </p:sp>
    </p:spTree>
    <p:extLst>
      <p:ext uri="{BB962C8B-B14F-4D97-AF65-F5344CB8AC3E}">
        <p14:creationId xmlns:p14="http://schemas.microsoft.com/office/powerpoint/2010/main" val="45983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371E5E9-064D-6744-9000-F5429BCE128D}"/>
              </a:ext>
            </a:extLst>
          </p:cNvPr>
          <p:cNvPicPr>
            <a:picLocks noChangeAspect="1"/>
          </p:cNvPicPr>
          <p:nvPr/>
        </p:nvPicPr>
        <p:blipFill>
          <a:blip r:embed="rId2"/>
          <a:stretch>
            <a:fillRect/>
          </a:stretch>
        </p:blipFill>
        <p:spPr>
          <a:xfrm>
            <a:off x="0" y="935310"/>
            <a:ext cx="12192000" cy="5569272"/>
          </a:xfrm>
          <a:prstGeom prst="rect">
            <a:avLst/>
          </a:prstGeom>
        </p:spPr>
      </p:pic>
      <p:sp>
        <p:nvSpPr>
          <p:cNvPr id="2" name="Titre 1">
            <a:extLst>
              <a:ext uri="{FF2B5EF4-FFF2-40B4-BE49-F238E27FC236}">
                <a16:creationId xmlns:a16="http://schemas.microsoft.com/office/drawing/2014/main" id="{7A058B8D-6F16-9149-9C8C-D0D0CE089E29}"/>
              </a:ext>
            </a:extLst>
          </p:cNvPr>
          <p:cNvSpPr>
            <a:spLocks noGrp="1"/>
          </p:cNvSpPr>
          <p:nvPr>
            <p:ph type="title"/>
          </p:nvPr>
        </p:nvSpPr>
        <p:spPr>
          <a:xfrm>
            <a:off x="145742" y="140640"/>
            <a:ext cx="10515600" cy="540397"/>
          </a:xfrm>
        </p:spPr>
        <p:txBody>
          <a:bodyPr>
            <a:normAutofit/>
          </a:bodyPr>
          <a:lstStyle/>
          <a:p>
            <a:r>
              <a:rPr lang="fr-FR" sz="3200" b="1" dirty="0"/>
              <a:t>Eléments biographiques et autres œuvres de l’artiste</a:t>
            </a:r>
          </a:p>
        </p:txBody>
      </p:sp>
      <p:sp>
        <p:nvSpPr>
          <p:cNvPr id="7" name="Rectangle 6">
            <a:hlinkClick r:id="rId3"/>
            <a:extLst>
              <a:ext uri="{FF2B5EF4-FFF2-40B4-BE49-F238E27FC236}">
                <a16:creationId xmlns:a16="http://schemas.microsoft.com/office/drawing/2014/main" id="{6635CAD0-2620-0640-AB9C-8F95984226E5}"/>
              </a:ext>
            </a:extLst>
          </p:cNvPr>
          <p:cNvSpPr/>
          <p:nvPr/>
        </p:nvSpPr>
        <p:spPr>
          <a:xfrm>
            <a:off x="7625597" y="1454588"/>
            <a:ext cx="4018733" cy="738664"/>
          </a:xfrm>
          <a:prstGeom prst="rect">
            <a:avLst/>
          </a:prstGeom>
          <a:solidFill>
            <a:srgbClr val="FFFF00"/>
          </a:solidFill>
        </p:spPr>
        <p:txBody>
          <a:bodyPr wrap="square">
            <a:spAutoFit/>
          </a:bodyPr>
          <a:lstStyle/>
          <a:p>
            <a:pPr algn="ctr"/>
            <a:r>
              <a:rPr lang="fr-FR" sz="1400" b="1" dirty="0"/>
              <a:t>VOIR la LIGNE du TEMPS complète :</a:t>
            </a:r>
          </a:p>
          <a:p>
            <a:pPr algn="ctr"/>
            <a:r>
              <a:rPr lang="fr-FR" sz="1400" b="1" dirty="0">
                <a:hlinkClick r:id="rId4"/>
              </a:rPr>
              <a:t>https://www.profartspla.info/wordpress/2020/11/28/lignes-du-temps-hyp/ </a:t>
            </a:r>
            <a:endParaRPr lang="fr-FR" sz="1400" b="1" dirty="0"/>
          </a:p>
        </p:txBody>
      </p:sp>
    </p:spTree>
    <p:extLst>
      <p:ext uri="{BB962C8B-B14F-4D97-AF65-F5344CB8AC3E}">
        <p14:creationId xmlns:p14="http://schemas.microsoft.com/office/powerpoint/2010/main" val="1938540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F77EE0-9C5B-1A4F-834D-68897F8EAFD4}"/>
              </a:ext>
            </a:extLst>
          </p:cNvPr>
          <p:cNvSpPr>
            <a:spLocks noGrp="1"/>
          </p:cNvSpPr>
          <p:nvPr>
            <p:ph type="title"/>
          </p:nvPr>
        </p:nvSpPr>
        <p:spPr>
          <a:xfrm>
            <a:off x="0" y="2286000"/>
            <a:ext cx="2495006" cy="1894114"/>
          </a:xfrm>
        </p:spPr>
        <p:txBody>
          <a:bodyPr>
            <a:normAutofit/>
          </a:bodyPr>
          <a:lstStyle/>
          <a:p>
            <a:r>
              <a:rPr lang="fr-FR" sz="1400" b="1" dirty="0"/>
              <a:t>Fiche téléchargeable en </a:t>
            </a:r>
            <a:r>
              <a:rPr lang="fr-FR" sz="1400" b="1" dirty="0" err="1"/>
              <a:t>pdf</a:t>
            </a:r>
            <a:r>
              <a:rPr lang="fr-FR" sz="1400" b="1" dirty="0"/>
              <a:t> sûr </a:t>
            </a:r>
            <a:r>
              <a:rPr lang="fr-FR" sz="1400" b="1" dirty="0">
                <a:hlinkClick r:id="rId2"/>
              </a:rPr>
              <a:t>https://</a:t>
            </a:r>
            <a:r>
              <a:rPr lang="fr-FR" sz="1400" b="1" dirty="0" err="1">
                <a:hlinkClick r:id="rId2"/>
              </a:rPr>
              <a:t>www.profartspla.info</a:t>
            </a:r>
            <a:r>
              <a:rPr lang="fr-FR" sz="1400" b="1" dirty="0">
                <a:hlinkClick r:id="rId2"/>
              </a:rPr>
              <a:t>/images/</a:t>
            </a:r>
            <a:r>
              <a:rPr lang="fr-FR" sz="1400" b="1" dirty="0" err="1">
                <a:hlinkClick r:id="rId2"/>
              </a:rPr>
              <a:t>lycee</a:t>
            </a:r>
            <a:r>
              <a:rPr lang="fr-FR" sz="1400" b="1" dirty="0">
                <a:hlinkClick r:id="rId2"/>
              </a:rPr>
              <a:t>/2021/fiches/</a:t>
            </a:r>
            <a:r>
              <a:rPr lang="fr-FR" sz="1400" b="1" dirty="0" err="1">
                <a:hlinkClick r:id="rId2"/>
              </a:rPr>
              <a:t>bio_HYP.pdf</a:t>
            </a:r>
            <a:r>
              <a:rPr lang="fr-FR" sz="1400" b="1" dirty="0">
                <a:hlinkClick r:id="rId2"/>
              </a:rPr>
              <a:t> </a:t>
            </a:r>
            <a:endParaRPr lang="fr-FR" sz="1400" b="1" dirty="0"/>
          </a:p>
        </p:txBody>
      </p:sp>
      <p:pic>
        <p:nvPicPr>
          <p:cNvPr id="5" name="Image 4" descr="Une image contenant texte&#10;&#10;Description générée automatiquement">
            <a:extLst>
              <a:ext uri="{FF2B5EF4-FFF2-40B4-BE49-F238E27FC236}">
                <a16:creationId xmlns:a16="http://schemas.microsoft.com/office/drawing/2014/main" id="{7D01E0D4-426D-8A46-A1A3-AB97C0EA26A7}"/>
              </a:ext>
            </a:extLst>
          </p:cNvPr>
          <p:cNvPicPr>
            <a:picLocks noChangeAspect="1"/>
          </p:cNvPicPr>
          <p:nvPr/>
        </p:nvPicPr>
        <p:blipFill>
          <a:blip r:embed="rId3"/>
          <a:stretch>
            <a:fillRect/>
          </a:stretch>
        </p:blipFill>
        <p:spPr>
          <a:xfrm>
            <a:off x="2397340" y="0"/>
            <a:ext cx="9794660" cy="6858000"/>
          </a:xfrm>
          <a:prstGeom prst="rect">
            <a:avLst/>
          </a:prstGeom>
        </p:spPr>
      </p:pic>
    </p:spTree>
    <p:extLst>
      <p:ext uri="{BB962C8B-B14F-4D97-AF65-F5344CB8AC3E}">
        <p14:creationId xmlns:p14="http://schemas.microsoft.com/office/powerpoint/2010/main" val="3089878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ersonne, homme, verres, regardant&#10;&#10;Description générée automatiquement">
            <a:extLst>
              <a:ext uri="{FF2B5EF4-FFF2-40B4-BE49-F238E27FC236}">
                <a16:creationId xmlns:a16="http://schemas.microsoft.com/office/drawing/2014/main" id="{E9E8DE28-0728-9C49-9930-8CB5B68F7701}"/>
              </a:ext>
            </a:extLst>
          </p:cNvPr>
          <p:cNvPicPr>
            <a:picLocks noChangeAspect="1"/>
          </p:cNvPicPr>
          <p:nvPr/>
        </p:nvPicPr>
        <p:blipFill rotWithShape="1">
          <a:blip r:embed="rId2"/>
          <a:srcRect l="12350" t="5420" r="7318" b="33883"/>
          <a:stretch/>
        </p:blipFill>
        <p:spPr>
          <a:xfrm>
            <a:off x="9519509" y="11574"/>
            <a:ext cx="2565399" cy="2782957"/>
          </a:xfrm>
          <a:prstGeom prst="rect">
            <a:avLst/>
          </a:prstGeom>
        </p:spPr>
      </p:pic>
      <p:sp>
        <p:nvSpPr>
          <p:cNvPr id="6" name="Ellipse 5">
            <a:extLst>
              <a:ext uri="{FF2B5EF4-FFF2-40B4-BE49-F238E27FC236}">
                <a16:creationId xmlns:a16="http://schemas.microsoft.com/office/drawing/2014/main" id="{0A46DBA5-A8D5-1441-9C3D-4D6B5D2762BC}"/>
              </a:ext>
            </a:extLst>
          </p:cNvPr>
          <p:cNvSpPr/>
          <p:nvPr/>
        </p:nvSpPr>
        <p:spPr>
          <a:xfrm>
            <a:off x="9519509" y="120353"/>
            <a:ext cx="2565399" cy="2565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99E0CC35-87AF-C444-B4E3-75992ED5BC8D}"/>
              </a:ext>
            </a:extLst>
          </p:cNvPr>
          <p:cNvSpPr>
            <a:spLocks noGrp="1"/>
          </p:cNvSpPr>
          <p:nvPr>
            <p:ph type="title"/>
          </p:nvPr>
        </p:nvSpPr>
        <p:spPr>
          <a:xfrm>
            <a:off x="107091" y="120353"/>
            <a:ext cx="10515600" cy="658605"/>
          </a:xfrm>
        </p:spPr>
        <p:txBody>
          <a:bodyPr>
            <a:normAutofit/>
          </a:bodyPr>
          <a:lstStyle/>
          <a:p>
            <a:r>
              <a:rPr lang="fr-FR" sz="3600" dirty="0"/>
              <a:t>Le projet : </a:t>
            </a:r>
            <a:r>
              <a:rPr lang="fr-FR" sz="3600" b="1" dirty="0"/>
              <a:t>Parcours estuaire</a:t>
            </a:r>
          </a:p>
        </p:txBody>
      </p:sp>
      <p:sp>
        <p:nvSpPr>
          <p:cNvPr id="4" name="ZoneTexte 3">
            <a:extLst>
              <a:ext uri="{FF2B5EF4-FFF2-40B4-BE49-F238E27FC236}">
                <a16:creationId xmlns:a16="http://schemas.microsoft.com/office/drawing/2014/main" id="{EFD54FB9-174F-8B45-8271-7C799B4F93A7}"/>
              </a:ext>
            </a:extLst>
          </p:cNvPr>
          <p:cNvSpPr txBox="1"/>
          <p:nvPr/>
        </p:nvSpPr>
        <p:spPr>
          <a:xfrm>
            <a:off x="223138" y="778958"/>
            <a:ext cx="9189280" cy="2123658"/>
          </a:xfrm>
          <a:prstGeom prst="rect">
            <a:avLst/>
          </a:prstGeom>
          <a:noFill/>
        </p:spPr>
        <p:txBody>
          <a:bodyPr wrap="square" rtlCol="0">
            <a:spAutoFit/>
          </a:bodyPr>
          <a:lstStyle/>
          <a:p>
            <a:r>
              <a:rPr lang="fr-FR" sz="2400" b="1" dirty="0"/>
              <a:t>Jean Blaise</a:t>
            </a:r>
            <a:r>
              <a:rPr lang="fr-FR" dirty="0"/>
              <a:t>,  </a:t>
            </a:r>
            <a:r>
              <a:rPr lang="fr-FR" b="1" dirty="0"/>
              <a:t>commissaire de la manifestation</a:t>
            </a:r>
          </a:p>
          <a:p>
            <a:r>
              <a:rPr lang="fr-FR" dirty="0"/>
              <a:t>Né en 1951 à Alger</a:t>
            </a:r>
          </a:p>
          <a:p>
            <a:r>
              <a:rPr lang="fr-FR" dirty="0"/>
              <a:t>Initiateur des Allumées en 1990 et du Lieu Unique en 2000.</a:t>
            </a:r>
          </a:p>
          <a:p>
            <a:r>
              <a:rPr lang="fr-FR" dirty="0"/>
              <a:t>En 2002, il est directeur artistique de la première Nuit blanche à Paris. En 2007, il organise l'évènement culturel Estuaire 2007.</a:t>
            </a:r>
          </a:p>
          <a:p>
            <a:r>
              <a:rPr lang="fr-FR" dirty="0"/>
              <a:t>Depuis 2012, il dirige Le Voyage à Nantes.</a:t>
            </a:r>
          </a:p>
          <a:p>
            <a:endParaRPr lang="fr-FR" dirty="0"/>
          </a:p>
        </p:txBody>
      </p:sp>
      <p:pic>
        <p:nvPicPr>
          <p:cNvPr id="8" name="Image 7" descr="Une image contenant texte, homme, personne, intérieur&#10;&#10;Description générée automatiquement">
            <a:extLst>
              <a:ext uri="{FF2B5EF4-FFF2-40B4-BE49-F238E27FC236}">
                <a16:creationId xmlns:a16="http://schemas.microsoft.com/office/drawing/2014/main" id="{5DD32554-0021-F84A-956F-6787C2EB2FE9}"/>
              </a:ext>
            </a:extLst>
          </p:cNvPr>
          <p:cNvPicPr>
            <a:picLocks noChangeAspect="1"/>
          </p:cNvPicPr>
          <p:nvPr/>
        </p:nvPicPr>
        <p:blipFill>
          <a:blip r:embed="rId3"/>
          <a:stretch>
            <a:fillRect/>
          </a:stretch>
        </p:blipFill>
        <p:spPr>
          <a:xfrm>
            <a:off x="9491929" y="0"/>
            <a:ext cx="2700071" cy="2860075"/>
          </a:xfrm>
          <a:prstGeom prst="rect">
            <a:avLst/>
          </a:prstGeom>
        </p:spPr>
      </p:pic>
      <p:sp>
        <p:nvSpPr>
          <p:cNvPr id="9" name="Rectangle 8">
            <a:extLst>
              <a:ext uri="{FF2B5EF4-FFF2-40B4-BE49-F238E27FC236}">
                <a16:creationId xmlns:a16="http://schemas.microsoft.com/office/drawing/2014/main" id="{5F460CAA-E335-4045-A271-3ED96EFD29D3}"/>
              </a:ext>
            </a:extLst>
          </p:cNvPr>
          <p:cNvSpPr/>
          <p:nvPr/>
        </p:nvSpPr>
        <p:spPr>
          <a:xfrm>
            <a:off x="223137" y="3540961"/>
            <a:ext cx="5649726" cy="3139321"/>
          </a:xfrm>
          <a:prstGeom prst="rect">
            <a:avLst/>
          </a:prstGeom>
        </p:spPr>
        <p:txBody>
          <a:bodyPr wrap="square">
            <a:spAutoFit/>
          </a:bodyPr>
          <a:lstStyle/>
          <a:p>
            <a:endParaRPr lang="fr-FR" dirty="0"/>
          </a:p>
          <a:p>
            <a:r>
              <a:rPr lang="fr-FR" dirty="0"/>
              <a:t>« </a:t>
            </a:r>
            <a:r>
              <a:rPr lang="fr-FR" i="1" dirty="0"/>
              <a:t>On ne parle pas d’art uniquement. On peut dire…la création contemporaine va animer, révéler un monument, un paysage… au premier sens du mot… et l’interpréter. </a:t>
            </a:r>
            <a:r>
              <a:rPr lang="fr-FR" b="1" i="1" dirty="0"/>
              <a:t>Les vertus de la création contemporaine, qui tiennent compte du lieu, de son histoire, sont celles qui sont le mieux documenté</a:t>
            </a:r>
            <a:r>
              <a:rPr lang="fr-FR" i="1" dirty="0"/>
              <a:t>. Interpréter, rendre vivant, réveiller, redonner un point de vue sur des sites. Ce que l’on retrouve sur le Voyage à Nantes. Découvrir une ville en activant des points de vue, des focus sur des choses à voir, en se mettant dans la posture de quelqu’un qui découvre </a:t>
            </a:r>
            <a:r>
              <a:rPr lang="fr-FR" dirty="0"/>
              <a:t>».</a:t>
            </a:r>
          </a:p>
        </p:txBody>
      </p:sp>
      <p:sp>
        <p:nvSpPr>
          <p:cNvPr id="10" name="Rectangle 9">
            <a:extLst>
              <a:ext uri="{FF2B5EF4-FFF2-40B4-BE49-F238E27FC236}">
                <a16:creationId xmlns:a16="http://schemas.microsoft.com/office/drawing/2014/main" id="{7AD34DEB-1C8B-004A-91D7-28A60A296CF9}"/>
              </a:ext>
            </a:extLst>
          </p:cNvPr>
          <p:cNvSpPr/>
          <p:nvPr/>
        </p:nvSpPr>
        <p:spPr>
          <a:xfrm>
            <a:off x="6591793" y="4800540"/>
            <a:ext cx="5218043" cy="1754326"/>
          </a:xfrm>
          <a:prstGeom prst="rect">
            <a:avLst/>
          </a:prstGeom>
        </p:spPr>
        <p:txBody>
          <a:bodyPr wrap="square">
            <a:spAutoFit/>
          </a:bodyPr>
          <a:lstStyle/>
          <a:p>
            <a:r>
              <a:rPr lang="fr-FR" dirty="0"/>
              <a:t>« </a:t>
            </a:r>
            <a:r>
              <a:rPr lang="fr-FR" i="1" dirty="0"/>
              <a:t>Aller dans l’espace public, cela pose des questions politiques. </a:t>
            </a:r>
            <a:r>
              <a:rPr lang="fr-FR" b="1" i="1" dirty="0"/>
              <a:t>Dans les centres culturels ou centres d’art, on est sanctuarisé.</a:t>
            </a:r>
            <a:r>
              <a:rPr lang="fr-FR" i="1" dirty="0"/>
              <a:t> Tout peut s’y passer. Le scandale n’existe plus. </a:t>
            </a:r>
            <a:r>
              <a:rPr lang="fr-FR" b="1" i="1" dirty="0"/>
              <a:t>Dans l’espace public, on crée du trouble. </a:t>
            </a:r>
            <a:r>
              <a:rPr lang="fr-FR" i="1" dirty="0"/>
              <a:t>Il faut des volontés fortes et des protections politiques </a:t>
            </a:r>
            <a:r>
              <a:rPr lang="fr-FR" dirty="0"/>
              <a:t>». </a:t>
            </a:r>
          </a:p>
        </p:txBody>
      </p:sp>
      <p:sp>
        <p:nvSpPr>
          <p:cNvPr id="11" name="Rectangle 10">
            <a:extLst>
              <a:ext uri="{FF2B5EF4-FFF2-40B4-BE49-F238E27FC236}">
                <a16:creationId xmlns:a16="http://schemas.microsoft.com/office/drawing/2014/main" id="{77940994-D0C2-D941-97D1-C8D0CBCB0AAD}"/>
              </a:ext>
            </a:extLst>
          </p:cNvPr>
          <p:cNvSpPr/>
          <p:nvPr/>
        </p:nvSpPr>
        <p:spPr>
          <a:xfrm>
            <a:off x="5988908" y="3646938"/>
            <a:ext cx="6096000" cy="923330"/>
          </a:xfrm>
          <a:prstGeom prst="rect">
            <a:avLst/>
          </a:prstGeom>
          <a:solidFill>
            <a:schemeClr val="accent4">
              <a:lumMod val="20000"/>
              <a:lumOff val="80000"/>
            </a:schemeClr>
          </a:solidFill>
        </p:spPr>
        <p:txBody>
          <a:bodyPr>
            <a:spAutoFit/>
          </a:bodyPr>
          <a:lstStyle/>
          <a:p>
            <a:r>
              <a:rPr lang="fr-FR" dirty="0"/>
              <a:t>L’œuvre et le lieu : questionnement sur la</a:t>
            </a:r>
            <a:r>
              <a:rPr lang="fr-FR" b="1" dirty="0"/>
              <a:t> présentation, la monstration et la diffusion de l’œuvre, les lieux, les espaces, les contextes</a:t>
            </a:r>
            <a:endParaRPr lang="fr-FR" dirty="0"/>
          </a:p>
        </p:txBody>
      </p:sp>
      <p:sp>
        <p:nvSpPr>
          <p:cNvPr id="12" name="Rectangle 11">
            <a:extLst>
              <a:ext uri="{FF2B5EF4-FFF2-40B4-BE49-F238E27FC236}">
                <a16:creationId xmlns:a16="http://schemas.microsoft.com/office/drawing/2014/main" id="{E2E91D22-32F7-794A-818F-00F6F0225C98}"/>
              </a:ext>
            </a:extLst>
          </p:cNvPr>
          <p:cNvSpPr/>
          <p:nvPr/>
        </p:nvSpPr>
        <p:spPr>
          <a:xfrm>
            <a:off x="223137" y="2770335"/>
            <a:ext cx="7481926" cy="646331"/>
          </a:xfrm>
          <a:prstGeom prst="rect">
            <a:avLst/>
          </a:prstGeom>
        </p:spPr>
        <p:txBody>
          <a:bodyPr wrap="square">
            <a:spAutoFit/>
          </a:bodyPr>
          <a:lstStyle/>
          <a:p>
            <a:r>
              <a:rPr lang="fr-FR" dirty="0"/>
              <a:t>Interview recueillie par Benjamin </a:t>
            </a:r>
            <a:r>
              <a:rPr lang="fr-FR" dirty="0" err="1"/>
              <a:t>Bellet</a:t>
            </a:r>
            <a:r>
              <a:rPr lang="fr-FR" dirty="0"/>
              <a:t> (22 septembre 2014)</a:t>
            </a:r>
          </a:p>
          <a:p>
            <a:r>
              <a:rPr lang="fr-FR" dirty="0"/>
              <a:t>Sources : </a:t>
            </a:r>
            <a:r>
              <a:rPr lang="fr-FR" dirty="0">
                <a:hlinkClick r:id="rId4"/>
              </a:rPr>
              <a:t>http://www.atout-france.fr/sites/default/files/imce/jean_blaise.pdf</a:t>
            </a:r>
            <a:r>
              <a:rPr lang="fr-FR" dirty="0"/>
              <a:t> </a:t>
            </a:r>
          </a:p>
        </p:txBody>
      </p:sp>
    </p:spTree>
    <p:extLst>
      <p:ext uri="{BB962C8B-B14F-4D97-AF65-F5344CB8AC3E}">
        <p14:creationId xmlns:p14="http://schemas.microsoft.com/office/powerpoint/2010/main" val="2917731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E0CC35-87AF-C444-B4E3-75992ED5BC8D}"/>
              </a:ext>
            </a:extLst>
          </p:cNvPr>
          <p:cNvSpPr>
            <a:spLocks noGrp="1"/>
          </p:cNvSpPr>
          <p:nvPr>
            <p:ph type="title"/>
          </p:nvPr>
        </p:nvSpPr>
        <p:spPr>
          <a:xfrm>
            <a:off x="107091" y="120353"/>
            <a:ext cx="10515600" cy="658605"/>
          </a:xfrm>
        </p:spPr>
        <p:txBody>
          <a:bodyPr>
            <a:normAutofit/>
          </a:bodyPr>
          <a:lstStyle/>
          <a:p>
            <a:r>
              <a:rPr lang="fr-FR" sz="3600" dirty="0"/>
              <a:t>Le projet : </a:t>
            </a:r>
            <a:r>
              <a:rPr lang="fr-FR" sz="3600" b="1" dirty="0"/>
              <a:t>Parcours estuaire</a:t>
            </a:r>
          </a:p>
        </p:txBody>
      </p:sp>
      <p:sp>
        <p:nvSpPr>
          <p:cNvPr id="4" name="ZoneTexte 3">
            <a:extLst>
              <a:ext uri="{FF2B5EF4-FFF2-40B4-BE49-F238E27FC236}">
                <a16:creationId xmlns:a16="http://schemas.microsoft.com/office/drawing/2014/main" id="{EFD54FB9-174F-8B45-8271-7C799B4F93A7}"/>
              </a:ext>
            </a:extLst>
          </p:cNvPr>
          <p:cNvSpPr txBox="1"/>
          <p:nvPr/>
        </p:nvSpPr>
        <p:spPr>
          <a:xfrm>
            <a:off x="223137" y="778958"/>
            <a:ext cx="10091263" cy="5724644"/>
          </a:xfrm>
          <a:prstGeom prst="rect">
            <a:avLst/>
          </a:prstGeom>
          <a:noFill/>
        </p:spPr>
        <p:txBody>
          <a:bodyPr wrap="square" rtlCol="0">
            <a:spAutoFit/>
          </a:bodyPr>
          <a:lstStyle/>
          <a:p>
            <a:r>
              <a:rPr lang="fr-FR" sz="2400" b="1" dirty="0"/>
              <a:t>David </a:t>
            </a:r>
            <a:r>
              <a:rPr lang="fr-FR" sz="2400" b="1" dirty="0" err="1"/>
              <a:t>Moinard</a:t>
            </a:r>
            <a:r>
              <a:rPr lang="fr-FR" dirty="0"/>
              <a:t>, programmateur d’</a:t>
            </a:r>
            <a:r>
              <a:rPr lang="fr-FR" b="1" i="1" u="sng" dirty="0"/>
              <a:t>Estuaire</a:t>
            </a:r>
            <a:r>
              <a:rPr lang="fr-FR" dirty="0"/>
              <a:t> 3ème édition, </a:t>
            </a:r>
          </a:p>
          <a:p>
            <a:r>
              <a:rPr lang="fr-FR" i="1" dirty="0"/>
              <a:t>« le Paysage, l’Art et le Fleuve »</a:t>
            </a:r>
            <a:r>
              <a:rPr lang="fr-FR" dirty="0"/>
              <a:t>, un parcours artistique à Nantes du 15 juin au 19 août 2012.</a:t>
            </a:r>
          </a:p>
          <a:p>
            <a:endParaRPr lang="fr-FR" dirty="0"/>
          </a:p>
          <a:p>
            <a:r>
              <a:rPr lang="fr-FR" dirty="0"/>
              <a:t>CONSEIL ET DIRECTION ARTISTIQUE </a:t>
            </a:r>
          </a:p>
          <a:p>
            <a:r>
              <a:rPr lang="fr-FR" dirty="0"/>
              <a:t>Mai 2016 : Conseiller artistique pour l’édition d’un livre de Huang Yong Ping aux éditions </a:t>
            </a:r>
            <a:r>
              <a:rPr lang="fr-FR" dirty="0" err="1"/>
              <a:t>Dilecta</a:t>
            </a:r>
            <a:r>
              <a:rPr lang="fr-FR" dirty="0"/>
              <a:t> à l’occasion de </a:t>
            </a:r>
            <a:r>
              <a:rPr lang="fr-FR" b="1" i="1" u="sng" dirty="0" err="1"/>
              <a:t>Monumenta</a:t>
            </a:r>
            <a:r>
              <a:rPr lang="fr-FR" dirty="0"/>
              <a:t>, Grand Palais, Paris</a:t>
            </a:r>
          </a:p>
          <a:p>
            <a:endParaRPr lang="fr-FR" dirty="0"/>
          </a:p>
          <a:p>
            <a:r>
              <a:rPr lang="fr-FR" dirty="0"/>
              <a:t>COMMISSARIAT D’EXPOSITION</a:t>
            </a:r>
          </a:p>
          <a:p>
            <a:r>
              <a:rPr lang="fr-FR" dirty="0"/>
              <a:t>Juin-Novembre 2014</a:t>
            </a:r>
          </a:p>
          <a:p>
            <a:r>
              <a:rPr lang="fr-FR" dirty="0"/>
              <a:t>Commissaire de l’exposition Les Mues, exposition personnelle de l’artiste Huang Yong Ping, HAB Galerie, Nantes. 80 000 visiteurs</a:t>
            </a:r>
          </a:p>
          <a:p>
            <a:endParaRPr lang="fr-FR" dirty="0"/>
          </a:p>
          <a:p>
            <a:r>
              <a:rPr lang="fr-FR" b="1" dirty="0"/>
              <a:t>LE VOYAGE À NANTES 2011 &gt; 2016 </a:t>
            </a:r>
          </a:p>
          <a:p>
            <a:r>
              <a:rPr lang="fr-FR" dirty="0"/>
              <a:t>RESPONSABLE DE LA PROGRAMMATION ARTISTIQUE</a:t>
            </a:r>
          </a:p>
          <a:p>
            <a:r>
              <a:rPr lang="fr-FR" dirty="0"/>
              <a:t>2014 &gt; Programmation des artistes </a:t>
            </a:r>
            <a:r>
              <a:rPr lang="fr-FR" b="1" dirty="0"/>
              <a:t>Huang Yong Ping</a:t>
            </a:r>
            <a:r>
              <a:rPr lang="fr-FR" dirty="0"/>
              <a:t>, Elsa </a:t>
            </a:r>
            <a:r>
              <a:rPr lang="fr-FR" dirty="0" err="1"/>
              <a:t>Tomkowiak</a:t>
            </a:r>
            <a:r>
              <a:rPr lang="fr-FR" dirty="0"/>
              <a:t>, Vincent </a:t>
            </a:r>
            <a:r>
              <a:rPr lang="fr-FR" dirty="0" err="1"/>
              <a:t>Mauger</a:t>
            </a:r>
            <a:r>
              <a:rPr lang="fr-FR" dirty="0"/>
              <a:t>, Antonin </a:t>
            </a:r>
            <a:r>
              <a:rPr lang="fr-FR" dirty="0" err="1"/>
              <a:t>Faurel</a:t>
            </a:r>
            <a:r>
              <a:rPr lang="fr-FR" dirty="0"/>
              <a:t> et Vivien Lejeune </a:t>
            </a:r>
            <a:r>
              <a:rPr lang="fr-FR" dirty="0" err="1"/>
              <a:t>Durin</a:t>
            </a:r>
            <a:r>
              <a:rPr lang="fr-FR" dirty="0"/>
              <a:t>, Sarah </a:t>
            </a:r>
            <a:r>
              <a:rPr lang="fr-FR" dirty="0" err="1"/>
              <a:t>Fauguet</a:t>
            </a:r>
            <a:r>
              <a:rPr lang="fr-FR" dirty="0"/>
              <a:t> et David </a:t>
            </a:r>
            <a:r>
              <a:rPr lang="fr-FR" dirty="0" err="1"/>
              <a:t>Cousinard</a:t>
            </a:r>
            <a:endParaRPr lang="fr-FR" dirty="0"/>
          </a:p>
          <a:p>
            <a:endParaRPr lang="fr-FR" dirty="0"/>
          </a:p>
          <a:p>
            <a:r>
              <a:rPr lang="fr-FR" b="1" dirty="0"/>
              <a:t>ESTUAIRE 2007 / 2009 / 2012 </a:t>
            </a:r>
          </a:p>
          <a:p>
            <a:r>
              <a:rPr lang="fr-FR" dirty="0"/>
              <a:t>RESPONSABLE DE LA PROGRAMMATION ARTISTIQUE</a:t>
            </a:r>
          </a:p>
          <a:p>
            <a:r>
              <a:rPr lang="fr-FR" dirty="0"/>
              <a:t>2012 &gt; Programmation des artistes Sarah </a:t>
            </a:r>
            <a:r>
              <a:rPr lang="fr-FR" dirty="0" err="1"/>
              <a:t>Sze</a:t>
            </a:r>
            <a:r>
              <a:rPr lang="fr-FR" dirty="0"/>
              <a:t>, </a:t>
            </a:r>
            <a:r>
              <a:rPr lang="fr-FR" b="1" dirty="0"/>
              <a:t>Huang Yong Ping</a:t>
            </a:r>
            <a:r>
              <a:rPr lang="fr-FR" dirty="0"/>
              <a:t>, Claude </a:t>
            </a:r>
            <a:r>
              <a:rPr lang="fr-FR" dirty="0" err="1"/>
              <a:t>Lévêque</a:t>
            </a:r>
            <a:r>
              <a:rPr lang="fr-FR" dirty="0"/>
              <a:t>.</a:t>
            </a:r>
          </a:p>
        </p:txBody>
      </p:sp>
      <p:pic>
        <p:nvPicPr>
          <p:cNvPr id="4098" name="Picture 2" descr="ATELIER DELTA – ATELIER DELTA – Art, architecture, paysage">
            <a:extLst>
              <a:ext uri="{FF2B5EF4-FFF2-40B4-BE49-F238E27FC236}">
                <a16:creationId xmlns:a16="http://schemas.microsoft.com/office/drawing/2014/main" id="{7D74FA66-7FB1-B143-A60A-74C32069A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509" y="120353"/>
            <a:ext cx="2565400" cy="256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38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E0CC35-87AF-C444-B4E3-75992ED5BC8D}"/>
              </a:ext>
            </a:extLst>
          </p:cNvPr>
          <p:cNvSpPr>
            <a:spLocks noGrp="1"/>
          </p:cNvSpPr>
          <p:nvPr>
            <p:ph type="title"/>
          </p:nvPr>
        </p:nvSpPr>
        <p:spPr>
          <a:xfrm>
            <a:off x="107091" y="120353"/>
            <a:ext cx="10515600" cy="658605"/>
          </a:xfrm>
        </p:spPr>
        <p:txBody>
          <a:bodyPr>
            <a:normAutofit/>
          </a:bodyPr>
          <a:lstStyle/>
          <a:p>
            <a:r>
              <a:rPr lang="fr-FR" sz="3600" dirty="0"/>
              <a:t>Le projet : </a:t>
            </a:r>
            <a:r>
              <a:rPr lang="fr-FR" sz="3600" b="1" dirty="0"/>
              <a:t>Parcours estuaire</a:t>
            </a:r>
          </a:p>
        </p:txBody>
      </p:sp>
      <p:sp>
        <p:nvSpPr>
          <p:cNvPr id="4" name="ZoneTexte 3">
            <a:extLst>
              <a:ext uri="{FF2B5EF4-FFF2-40B4-BE49-F238E27FC236}">
                <a16:creationId xmlns:a16="http://schemas.microsoft.com/office/drawing/2014/main" id="{EFD54FB9-174F-8B45-8271-7C799B4F93A7}"/>
              </a:ext>
            </a:extLst>
          </p:cNvPr>
          <p:cNvSpPr txBox="1"/>
          <p:nvPr/>
        </p:nvSpPr>
        <p:spPr>
          <a:xfrm>
            <a:off x="107092" y="778958"/>
            <a:ext cx="12084908" cy="4524315"/>
          </a:xfrm>
          <a:prstGeom prst="rect">
            <a:avLst/>
          </a:prstGeom>
          <a:noFill/>
        </p:spPr>
        <p:txBody>
          <a:bodyPr wrap="square" rtlCol="0">
            <a:spAutoFit/>
          </a:bodyPr>
          <a:lstStyle/>
          <a:p>
            <a:r>
              <a:rPr lang="fr-FR" b="1" dirty="0"/>
              <a:t>Recherche du lien entre l’art, le paysage et la vie. </a:t>
            </a:r>
          </a:p>
          <a:p>
            <a:r>
              <a:rPr lang="fr-FR" b="1" dirty="0"/>
              <a:t>29 œuvres le long du parcours à visiter, à pieds ou en vélo, certaines ont une durabilité plus longue que d’autres.</a:t>
            </a:r>
            <a:endParaRPr lang="fr-FR" dirty="0"/>
          </a:p>
          <a:p>
            <a:r>
              <a:rPr lang="fr-FR" dirty="0"/>
              <a:t> </a:t>
            </a:r>
          </a:p>
          <a:p>
            <a:r>
              <a:rPr lang="fr-FR" b="1" dirty="0"/>
              <a:t>Projet Estuaire</a:t>
            </a:r>
            <a:r>
              <a:rPr lang="fr-FR" dirty="0"/>
              <a:t> : ambitieux projet artistique avec pour but de réaliser des </a:t>
            </a:r>
            <a:r>
              <a:rPr lang="fr-FR" b="1" dirty="0"/>
              <a:t>œuvres </a:t>
            </a:r>
            <a:r>
              <a:rPr lang="fr-FR" b="1" i="1" dirty="0">
                <a:solidFill>
                  <a:srgbClr val="FF0000"/>
                </a:solidFill>
              </a:rPr>
              <a:t>in situ</a:t>
            </a:r>
            <a:r>
              <a:rPr lang="fr-FR" dirty="0"/>
              <a:t>, c’est-à-dire en situation et en résonnance avec l’espace, le lieu, le territoire, pour proposer un parcours de 60 km de Nantes à Saint-Nazaire.</a:t>
            </a:r>
          </a:p>
          <a:p>
            <a:r>
              <a:rPr lang="fr-FR" dirty="0"/>
              <a:t> </a:t>
            </a:r>
          </a:p>
          <a:p>
            <a:r>
              <a:rPr lang="fr-FR" dirty="0"/>
              <a:t>Lancement du projet en 2007 : David </a:t>
            </a:r>
            <a:r>
              <a:rPr lang="fr-FR" dirty="0" err="1"/>
              <a:t>Moinard</a:t>
            </a:r>
            <a:r>
              <a:rPr lang="fr-FR" dirty="0"/>
              <a:t> choisit les artistes pour ce projet.</a:t>
            </a:r>
          </a:p>
          <a:p>
            <a:r>
              <a:rPr lang="fr-FR" dirty="0"/>
              <a:t> </a:t>
            </a:r>
          </a:p>
          <a:p>
            <a:r>
              <a:rPr lang="fr-FR" dirty="0"/>
              <a:t>Ils repèrent ensemble des sites qui parlent de la complexité de ce territoire (</a:t>
            </a:r>
            <a:r>
              <a:rPr lang="fr-FR" b="1" dirty="0">
                <a:solidFill>
                  <a:srgbClr val="FF0000"/>
                </a:solidFill>
              </a:rPr>
              <a:t>le premier site choisi a finalement été abandonné</a:t>
            </a:r>
            <a:r>
              <a:rPr lang="fr-FR" dirty="0"/>
              <a:t>).</a:t>
            </a:r>
          </a:p>
          <a:p>
            <a:r>
              <a:rPr lang="fr-FR" dirty="0"/>
              <a:t>L’estuaire de la Loire est un territoire qui rassemble différents paysages : urbains, naturels, portuaires, campagnards, industriels…</a:t>
            </a:r>
          </a:p>
          <a:p>
            <a:r>
              <a:rPr lang="fr-FR" dirty="0"/>
              <a:t>Ce sont les sites qui conditionnent le choix des artistes, conviés sur place et ce que doit devenir le projet.</a:t>
            </a:r>
          </a:p>
          <a:p>
            <a:r>
              <a:rPr lang="fr-FR" dirty="0"/>
              <a:t>Les artistes découvrent le site, sans aucune contrainte, le site leur est offert et partir de lui, ils doivent penser un projet idéal. Ensuite, c’est à l’équipe du projet Estuaire de travailler sur la faisabilité du projet (technique, budgétaire, administrative, …).</a:t>
            </a:r>
          </a:p>
          <a:p>
            <a:r>
              <a:rPr lang="fr-FR" dirty="0"/>
              <a:t>Une fois les contraintes ciblées, le projet se fait par aller-retour permanents entre l’artiste et l’équipe du projet Estuaire.</a:t>
            </a:r>
          </a:p>
          <a:p>
            <a:r>
              <a:rPr lang="fr-FR" dirty="0"/>
              <a:t>La contrainte ne doit pas être subit mais devient une affirmation de la justesse de l’œuvre.</a:t>
            </a:r>
          </a:p>
        </p:txBody>
      </p:sp>
      <p:sp>
        <p:nvSpPr>
          <p:cNvPr id="3" name="Rectangle 2">
            <a:extLst>
              <a:ext uri="{FF2B5EF4-FFF2-40B4-BE49-F238E27FC236}">
                <a16:creationId xmlns:a16="http://schemas.microsoft.com/office/drawing/2014/main" id="{46F9E486-85D8-0940-AF69-67A2B9E5882E}"/>
              </a:ext>
            </a:extLst>
          </p:cNvPr>
          <p:cNvSpPr/>
          <p:nvPr/>
        </p:nvSpPr>
        <p:spPr>
          <a:xfrm>
            <a:off x="5982368" y="5601988"/>
            <a:ext cx="6096000" cy="954107"/>
          </a:xfrm>
          <a:prstGeom prst="rect">
            <a:avLst/>
          </a:prstGeom>
          <a:solidFill>
            <a:schemeClr val="accent4">
              <a:lumMod val="20000"/>
              <a:lumOff val="80000"/>
            </a:schemeClr>
          </a:solidFill>
        </p:spPr>
        <p:txBody>
          <a:bodyPr>
            <a:spAutoFit/>
          </a:bodyPr>
          <a:lstStyle/>
          <a:p>
            <a:pPr lvl="0"/>
            <a:r>
              <a:rPr lang="fr-FR" sz="1400" b="1" dirty="0">
                <a:effectLst/>
                <a:ea typeface="Calibri" panose="020F0502020204030204" pitchFamily="34" charset="0"/>
                <a:cs typeface="Calibri" panose="020F0502020204030204" pitchFamily="34" charset="0"/>
              </a:rPr>
              <a:t>Interdisciplinarité artistique : </a:t>
            </a:r>
            <a:r>
              <a:rPr lang="fr-FR" sz="1400" dirty="0">
                <a:effectLst/>
                <a:ea typeface="Calibri" panose="020F0502020204030204" pitchFamily="34" charset="0"/>
                <a:cs typeface="Calibri" panose="020F0502020204030204" pitchFamily="34" charset="0"/>
              </a:rPr>
              <a:t>Liens entre arts plastiques et architecture, paysage, </a:t>
            </a:r>
            <a:r>
              <a:rPr lang="fr-FR" sz="1400" dirty="0">
                <a:effectLst/>
                <a:ea typeface="Times New Roman" panose="02020603050405020304" pitchFamily="18" charset="0"/>
              </a:rPr>
              <a:t>Environnement et usages de l’œuvre </a:t>
            </a:r>
          </a:p>
          <a:p>
            <a:pPr lvl="0"/>
            <a:r>
              <a:rPr lang="fr-FR" sz="1400" dirty="0">
                <a:solidFill>
                  <a:srgbClr val="7030A0"/>
                </a:solidFill>
                <a:effectLst/>
                <a:ea typeface="Calibri" panose="020F0502020204030204" pitchFamily="34" charset="0"/>
                <a:cs typeface="Arial" panose="020B0604020202020204" pitchFamily="34" charset="0"/>
              </a:rPr>
              <a:t>approches sensibles, impliquant les questions de l’échelle, du volume, de l’espace selon la destination d’un projet ou d’une réalisation… </a:t>
            </a:r>
            <a:endParaRPr lang="fr-FR" sz="1400" dirty="0">
              <a:solidFill>
                <a:srgbClr val="000000"/>
              </a:solidFill>
              <a:effectLst/>
              <a:ea typeface="Calibri" panose="020F0502020204030204" pitchFamily="34" charset="0"/>
            </a:endParaRPr>
          </a:p>
        </p:txBody>
      </p:sp>
      <p:pic>
        <p:nvPicPr>
          <p:cNvPr id="7" name="Picture 2">
            <a:extLst>
              <a:ext uri="{FF2B5EF4-FFF2-40B4-BE49-F238E27FC236}">
                <a16:creationId xmlns:a16="http://schemas.microsoft.com/office/drawing/2014/main" id="{F86D899B-F8F2-544F-BA5B-40356F8927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306" b="10030"/>
          <a:stretch/>
        </p:blipFill>
        <p:spPr bwMode="auto">
          <a:xfrm>
            <a:off x="4498197" y="5301679"/>
            <a:ext cx="1434300" cy="15547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Image 5">
            <a:extLst>
              <a:ext uri="{FF2B5EF4-FFF2-40B4-BE49-F238E27FC236}">
                <a16:creationId xmlns:a16="http://schemas.microsoft.com/office/drawing/2014/main" id="{891786DF-7033-4D48-A6CE-1E7A7435B3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13" b="26246"/>
          <a:stretch/>
        </p:blipFill>
        <p:spPr bwMode="auto">
          <a:xfrm>
            <a:off x="0" y="5303273"/>
            <a:ext cx="4448326" cy="155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928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9D1F318-7A26-764E-BFF3-0FFF7BB2A7EE}"/>
              </a:ext>
            </a:extLst>
          </p:cNvPr>
          <p:cNvSpPr>
            <a:spLocks noGrp="1"/>
          </p:cNvSpPr>
          <p:nvPr>
            <p:ph idx="1"/>
          </p:nvPr>
        </p:nvSpPr>
        <p:spPr>
          <a:xfrm>
            <a:off x="5892338" y="146454"/>
            <a:ext cx="6127866" cy="5955088"/>
          </a:xfrm>
        </p:spPr>
        <p:txBody>
          <a:bodyPr>
            <a:noAutofit/>
          </a:bodyPr>
          <a:lstStyle/>
          <a:p>
            <a:pPr marL="0" indent="0">
              <a:buNone/>
            </a:pPr>
            <a:r>
              <a:rPr lang="fr-FR" sz="1600" b="1" dirty="0"/>
              <a:t>Maître d’œuvre : ARCADIS</a:t>
            </a:r>
          </a:p>
          <a:p>
            <a:pPr marL="0" indent="0">
              <a:buNone/>
            </a:pPr>
            <a:r>
              <a:rPr lang="fr-FR" sz="1400" dirty="0"/>
              <a:t>« La mission qui nous a été confiée par Le Lieu Unique est une mission d'étude de faisabilité des fondations pour le projet de monstre marin de M. PING (HUANG) sur la plage au nord du lieu-dit La </a:t>
            </a:r>
            <a:r>
              <a:rPr lang="fr-FR" sz="1400" dirty="0" err="1"/>
              <a:t>Grand-ville</a:t>
            </a:r>
            <a:r>
              <a:rPr lang="fr-FR" sz="1400" dirty="0"/>
              <a:t> sur la commune de Saint-</a:t>
            </a:r>
            <a:r>
              <a:rPr lang="fr-FR" sz="1400" dirty="0" err="1"/>
              <a:t>Brévin</a:t>
            </a:r>
            <a:r>
              <a:rPr lang="fr-FR" sz="1400" dirty="0"/>
              <a:t> (44). </a:t>
            </a:r>
          </a:p>
          <a:p>
            <a:pPr marL="0" indent="0">
              <a:buNone/>
            </a:pPr>
            <a:r>
              <a:rPr lang="fr-FR" sz="1400" dirty="0"/>
              <a:t>L’objet de la présente étude consiste à envisager la faisabilité et le </a:t>
            </a:r>
            <a:r>
              <a:rPr lang="fr-FR" sz="1400" dirty="0" err="1"/>
              <a:t>prédimensionnement</a:t>
            </a:r>
            <a:r>
              <a:rPr lang="fr-FR" sz="1400" dirty="0"/>
              <a:t> des solutions possibles pour la réalisation du projet.</a:t>
            </a:r>
          </a:p>
          <a:p>
            <a:pPr marL="0" indent="0">
              <a:buNone/>
            </a:pPr>
            <a:r>
              <a:rPr lang="fr-FR" sz="1400" dirty="0"/>
              <a:t>Le présent rapport a pour objet l’étude des fondations de l’œuvre d’art de M. PING. Il s’agit d’une structure de type squelette de monstre marin décharné s’étirant sur les rives de Loire du côté de Saint-</a:t>
            </a:r>
            <a:r>
              <a:rPr lang="fr-FR" sz="1400" dirty="0" err="1"/>
              <a:t>Brévin</a:t>
            </a:r>
            <a:r>
              <a:rPr lang="fr-FR" sz="1400" dirty="0"/>
              <a:t> (44). Il est composé de 154 éléments : une tête, une queue, des vertèbres et des côtes, assemblés les uns aux autres sur un linéaire de près de 110 mètres. </a:t>
            </a:r>
          </a:p>
          <a:p>
            <a:pPr marL="0" indent="0">
              <a:buNone/>
            </a:pPr>
            <a:r>
              <a:rPr lang="fr-FR" sz="1400" dirty="0"/>
              <a:t>La mise en place de cette structure nécessitera la déconstruction d’un reliquat de pêcherie existante à l’emplacement de l’œuvre.</a:t>
            </a:r>
          </a:p>
          <a:p>
            <a:pPr marL="0" indent="0">
              <a:buNone/>
            </a:pPr>
            <a:r>
              <a:rPr lang="fr-FR" sz="1400" b="1" dirty="0"/>
              <a:t>Poids propre de la structure (vertèbres + côtes) : (G)</a:t>
            </a:r>
          </a:p>
          <a:p>
            <a:pPr marL="0" lvl="0" indent="0">
              <a:buNone/>
            </a:pPr>
            <a:r>
              <a:rPr lang="fr-FR" sz="1400" b="1" dirty="0"/>
              <a:t>Vertèbre</a:t>
            </a:r>
            <a:r>
              <a:rPr lang="fr-FR" sz="1400" dirty="0"/>
              <a:t> : Périmètre : 4 m, Épaisseur : 0,02 m, Poids volumique de l’aluminium : 26,5 </a:t>
            </a:r>
            <a:r>
              <a:rPr lang="fr-FR" sz="1400" dirty="0" err="1"/>
              <a:t>kN</a:t>
            </a:r>
            <a:r>
              <a:rPr lang="fr-FR" sz="1400" dirty="0"/>
              <a:t>/m</a:t>
            </a:r>
            <a:r>
              <a:rPr lang="fr-FR" sz="1400" baseline="30000" dirty="0"/>
              <a:t>3</a:t>
            </a:r>
            <a:r>
              <a:rPr lang="fr-FR" sz="1400" dirty="0"/>
              <a:t>, Poids propre de la vertèbre : 2,2 </a:t>
            </a:r>
            <a:r>
              <a:rPr lang="fr-FR" sz="1400" dirty="0" err="1"/>
              <a:t>kN</a:t>
            </a:r>
            <a:r>
              <a:rPr lang="fr-FR" sz="1400" dirty="0"/>
              <a:t>/ml</a:t>
            </a:r>
          </a:p>
          <a:p>
            <a:pPr marL="0" indent="0">
              <a:buNone/>
            </a:pPr>
            <a:r>
              <a:rPr lang="fr-FR" sz="1400" b="1" dirty="0"/>
              <a:t>Côte</a:t>
            </a:r>
            <a:r>
              <a:rPr lang="fr-FR" sz="1400" dirty="0"/>
              <a:t> : (1/3 pleine, 2/3 creuse) : Périmètre : creuse : 0,4 m, pleine : 0,3 m ; Épaisseur : 0,02 m ; Longueur : 3 m.</a:t>
            </a:r>
          </a:p>
          <a:p>
            <a:pPr marL="0" indent="0">
              <a:buNone/>
            </a:pPr>
            <a:endParaRPr lang="fr-FR" sz="1400" dirty="0"/>
          </a:p>
          <a:p>
            <a:pPr marL="0" indent="0">
              <a:buNone/>
            </a:pPr>
            <a:endParaRPr lang="fr-FR" sz="1400" dirty="0"/>
          </a:p>
        </p:txBody>
      </p:sp>
      <p:pic>
        <p:nvPicPr>
          <p:cNvPr id="5" name="Image 4">
            <a:extLst>
              <a:ext uri="{FF2B5EF4-FFF2-40B4-BE49-F238E27FC236}">
                <a16:creationId xmlns:a16="http://schemas.microsoft.com/office/drawing/2014/main" id="{20D93570-CFBD-0349-BBF0-661E0EA03EA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3260" cy="3857625"/>
          </a:xfrm>
          <a:prstGeom prst="rect">
            <a:avLst/>
          </a:prstGeom>
          <a:noFill/>
          <a:ln>
            <a:noFill/>
          </a:ln>
        </p:spPr>
      </p:pic>
      <p:sp>
        <p:nvSpPr>
          <p:cNvPr id="6" name="Rectangle 5">
            <a:extLst>
              <a:ext uri="{FF2B5EF4-FFF2-40B4-BE49-F238E27FC236}">
                <a16:creationId xmlns:a16="http://schemas.microsoft.com/office/drawing/2014/main" id="{A32B9D15-A094-6548-8136-F5ABD7DB3AF5}"/>
              </a:ext>
            </a:extLst>
          </p:cNvPr>
          <p:cNvSpPr/>
          <p:nvPr/>
        </p:nvSpPr>
        <p:spPr>
          <a:xfrm>
            <a:off x="0" y="-1985"/>
            <a:ext cx="1330036" cy="1077218"/>
          </a:xfrm>
          <a:prstGeom prst="rect">
            <a:avLst/>
          </a:prstGeom>
          <a:solidFill>
            <a:schemeClr val="bg1"/>
          </a:solidFill>
        </p:spPr>
        <p:txBody>
          <a:bodyPr wrap="square">
            <a:spAutoFit/>
          </a:bodyPr>
          <a:lstStyle/>
          <a:p>
            <a:pPr algn="ctr">
              <a:spcBef>
                <a:spcPct val="0"/>
              </a:spcBef>
            </a:pPr>
            <a:r>
              <a:rPr lang="fr-FR" altLang="fr-FR" sz="1600" b="1" dirty="0"/>
              <a:t>Premier site abandonné :</a:t>
            </a:r>
          </a:p>
          <a:p>
            <a:pPr algn="ctr">
              <a:spcBef>
                <a:spcPct val="0"/>
              </a:spcBef>
            </a:pPr>
            <a:r>
              <a:rPr lang="fr-FR" altLang="fr-FR" sz="1600" b="1" dirty="0"/>
              <a:t>Plage Le Nez du Chien</a:t>
            </a:r>
            <a:endParaRPr lang="fr-FR" altLang="fr-FR" sz="1600" dirty="0"/>
          </a:p>
        </p:txBody>
      </p:sp>
      <p:pic>
        <p:nvPicPr>
          <p:cNvPr id="7" name="Image 6">
            <a:extLst>
              <a:ext uri="{FF2B5EF4-FFF2-40B4-BE49-F238E27FC236}">
                <a16:creationId xmlns:a16="http://schemas.microsoft.com/office/drawing/2014/main" id="{5B4F43D7-245E-4B43-86D9-906E431BC498}"/>
              </a:ext>
            </a:extLst>
          </p:cNvPr>
          <p:cNvPicPr/>
          <p:nvPr/>
        </p:nvPicPr>
        <p:blipFill rotWithShape="1">
          <a:blip r:embed="rId3">
            <a:extLst>
              <a:ext uri="{28A0092B-C50C-407E-A947-70E740481C1C}">
                <a14:useLocalDpi xmlns:a14="http://schemas.microsoft.com/office/drawing/2010/main" val="0"/>
              </a:ext>
            </a:extLst>
          </a:blip>
          <a:srcRect l="1802" t="4195" r="3110" b="5377"/>
          <a:stretch/>
        </p:blipFill>
        <p:spPr bwMode="auto">
          <a:xfrm>
            <a:off x="-95828" y="2992423"/>
            <a:ext cx="5892338" cy="3857624"/>
          </a:xfrm>
          <a:prstGeom prst="rect">
            <a:avLst/>
          </a:prstGeom>
          <a:noFill/>
          <a:ln>
            <a:noFill/>
          </a:ln>
        </p:spPr>
      </p:pic>
      <p:pic>
        <p:nvPicPr>
          <p:cNvPr id="9" name="Image 8" descr="Une image contenant assis, vert, voie, plane&#10;&#10;Description générée automatiquement">
            <a:extLst>
              <a:ext uri="{FF2B5EF4-FFF2-40B4-BE49-F238E27FC236}">
                <a16:creationId xmlns:a16="http://schemas.microsoft.com/office/drawing/2014/main" id="{D0327D11-E1A3-E24A-9FBA-CC68EF03F541}"/>
              </a:ext>
            </a:extLst>
          </p:cNvPr>
          <p:cNvPicPr>
            <a:picLocks noChangeAspect="1"/>
          </p:cNvPicPr>
          <p:nvPr/>
        </p:nvPicPr>
        <p:blipFill rotWithShape="1">
          <a:blip r:embed="rId4"/>
          <a:srcRect l="12574"/>
          <a:stretch/>
        </p:blipFill>
        <p:spPr>
          <a:xfrm>
            <a:off x="8595359" y="4605251"/>
            <a:ext cx="3596641" cy="2252749"/>
          </a:xfrm>
          <a:prstGeom prst="rect">
            <a:avLst/>
          </a:prstGeom>
        </p:spPr>
      </p:pic>
      <p:sp>
        <p:nvSpPr>
          <p:cNvPr id="10" name="Rectangle 9">
            <a:extLst>
              <a:ext uri="{FF2B5EF4-FFF2-40B4-BE49-F238E27FC236}">
                <a16:creationId xmlns:a16="http://schemas.microsoft.com/office/drawing/2014/main" id="{D2A9D813-4226-E34A-A3FC-51F9033DB53A}"/>
              </a:ext>
            </a:extLst>
          </p:cNvPr>
          <p:cNvSpPr/>
          <p:nvPr/>
        </p:nvSpPr>
        <p:spPr>
          <a:xfrm>
            <a:off x="5868381" y="4715962"/>
            <a:ext cx="2655107" cy="2031325"/>
          </a:xfrm>
          <a:prstGeom prst="rect">
            <a:avLst/>
          </a:prstGeom>
        </p:spPr>
        <p:txBody>
          <a:bodyPr wrap="square">
            <a:spAutoFit/>
          </a:bodyPr>
          <a:lstStyle/>
          <a:p>
            <a:pPr lvl="0"/>
            <a:r>
              <a:rPr lang="fr-FR" sz="1400" b="1" dirty="0"/>
              <a:t>Moelle</a:t>
            </a:r>
            <a:r>
              <a:rPr lang="fr-FR" sz="1400" dirty="0"/>
              <a:t> : tube en acier </a:t>
            </a:r>
            <a:r>
              <a:rPr lang="fr-FR" sz="1400" dirty="0">
                <a:sym typeface="Symbol" pitchFamily="2" charset="2"/>
              </a:rPr>
              <a:t></a:t>
            </a:r>
            <a:r>
              <a:rPr lang="fr-FR" sz="1400" dirty="0"/>
              <a:t> 219 mm épaisseur : 8 mm</a:t>
            </a:r>
          </a:p>
          <a:p>
            <a:pPr lvl="0"/>
            <a:endParaRPr lang="fr-FR" sz="1400" dirty="0"/>
          </a:p>
          <a:p>
            <a:pPr lvl="0"/>
            <a:r>
              <a:rPr lang="fr-FR" sz="1400" b="1" dirty="0"/>
              <a:t>Poteau</a:t>
            </a:r>
            <a:r>
              <a:rPr lang="fr-FR" sz="1400" dirty="0"/>
              <a:t> : tube en acier </a:t>
            </a:r>
            <a:r>
              <a:rPr lang="fr-FR" sz="1400" dirty="0">
                <a:sym typeface="Symbol" pitchFamily="2" charset="2"/>
              </a:rPr>
              <a:t></a:t>
            </a:r>
            <a:r>
              <a:rPr lang="fr-FR" sz="1400" dirty="0"/>
              <a:t> 254 mm épaisseur : 16,7 mm</a:t>
            </a:r>
          </a:p>
          <a:p>
            <a:pPr lvl="0"/>
            <a:endParaRPr lang="fr-FR" sz="1400" dirty="0"/>
          </a:p>
          <a:p>
            <a:pPr lvl="0"/>
            <a:r>
              <a:rPr lang="fr-FR" sz="1400" b="1" dirty="0"/>
              <a:t>Buses en béton </a:t>
            </a:r>
            <a:r>
              <a:rPr lang="fr-FR" sz="1400" dirty="0"/>
              <a:t>: diamètre 1,2 m descendues jusqu'au substratum ou altération ».</a:t>
            </a:r>
          </a:p>
        </p:txBody>
      </p:sp>
    </p:spTree>
    <p:extLst>
      <p:ext uri="{BB962C8B-B14F-4D97-AF65-F5344CB8AC3E}">
        <p14:creationId xmlns:p14="http://schemas.microsoft.com/office/powerpoint/2010/main" val="3367761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carte&#10;&#10;Description générée automatiquement">
            <a:extLst>
              <a:ext uri="{FF2B5EF4-FFF2-40B4-BE49-F238E27FC236}">
                <a16:creationId xmlns:a16="http://schemas.microsoft.com/office/drawing/2014/main" id="{504611AB-54E5-AC41-A105-4535B47AF8F7}"/>
              </a:ext>
            </a:extLst>
          </p:cNvPr>
          <p:cNvPicPr>
            <a:picLocks noChangeAspect="1"/>
          </p:cNvPicPr>
          <p:nvPr/>
        </p:nvPicPr>
        <p:blipFill>
          <a:blip r:embed="rId2"/>
          <a:stretch>
            <a:fillRect/>
          </a:stretch>
        </p:blipFill>
        <p:spPr>
          <a:xfrm>
            <a:off x="0" y="0"/>
            <a:ext cx="6759019" cy="6858000"/>
          </a:xfrm>
          <a:prstGeom prst="rect">
            <a:avLst/>
          </a:prstGeom>
        </p:spPr>
      </p:pic>
      <p:sp>
        <p:nvSpPr>
          <p:cNvPr id="2" name="Titre 1">
            <a:extLst>
              <a:ext uri="{FF2B5EF4-FFF2-40B4-BE49-F238E27FC236}">
                <a16:creationId xmlns:a16="http://schemas.microsoft.com/office/drawing/2014/main" id="{99E0CC35-87AF-C444-B4E3-75992ED5BC8D}"/>
              </a:ext>
            </a:extLst>
          </p:cNvPr>
          <p:cNvSpPr>
            <a:spLocks noGrp="1"/>
          </p:cNvSpPr>
          <p:nvPr>
            <p:ph type="title"/>
          </p:nvPr>
        </p:nvSpPr>
        <p:spPr>
          <a:xfrm>
            <a:off x="107091" y="120353"/>
            <a:ext cx="10515600" cy="658605"/>
          </a:xfrm>
        </p:spPr>
        <p:txBody>
          <a:bodyPr>
            <a:normAutofit fontScale="90000"/>
          </a:bodyPr>
          <a:lstStyle/>
          <a:p>
            <a:r>
              <a:rPr lang="fr-FR" sz="3600" b="1" dirty="0">
                <a:solidFill>
                  <a:schemeClr val="bg1"/>
                </a:solidFill>
              </a:rPr>
              <a:t>Le lieu </a:t>
            </a:r>
            <a:r>
              <a:rPr lang="fr-FR" sz="3600" dirty="0">
                <a:solidFill>
                  <a:schemeClr val="bg1"/>
                </a:solidFill>
              </a:rPr>
              <a:t>: site finalement choisi</a:t>
            </a:r>
            <a:br>
              <a:rPr lang="fr-FR" sz="3600" dirty="0">
                <a:solidFill>
                  <a:schemeClr val="bg1"/>
                </a:solidFill>
              </a:rPr>
            </a:br>
            <a:r>
              <a:rPr lang="fr-FR" sz="3100" dirty="0">
                <a:solidFill>
                  <a:schemeClr val="bg1"/>
                </a:solidFill>
              </a:rPr>
              <a:t>La Pointe de </a:t>
            </a:r>
            <a:r>
              <a:rPr lang="fr-FR" sz="3100" dirty="0" err="1">
                <a:solidFill>
                  <a:schemeClr val="bg1"/>
                </a:solidFill>
              </a:rPr>
              <a:t>Mindin</a:t>
            </a:r>
            <a:endParaRPr lang="fr-FR" sz="3600" dirty="0">
              <a:solidFill>
                <a:schemeClr val="bg1"/>
              </a:solidFill>
            </a:endParaRPr>
          </a:p>
        </p:txBody>
      </p:sp>
      <p:pic>
        <p:nvPicPr>
          <p:cNvPr id="10" name="Espace réservé du contenu 3">
            <a:extLst>
              <a:ext uri="{FF2B5EF4-FFF2-40B4-BE49-F238E27FC236}">
                <a16:creationId xmlns:a16="http://schemas.microsoft.com/office/drawing/2014/main" id="{4186027A-A6CF-FA4E-9206-40393A3E5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280" t="11018" r="2348" b="5582"/>
          <a:stretch>
            <a:fillRect/>
          </a:stretch>
        </p:blipFill>
        <p:spPr>
          <a:xfrm>
            <a:off x="5543892" y="2667599"/>
            <a:ext cx="6648108" cy="4193230"/>
          </a:xfrm>
          <a:prstGeom prst="snip2DiagRect">
            <a:avLst>
              <a:gd name="adj1" fmla="val 0"/>
              <a:gd name="adj2" fmla="val 13823"/>
            </a:avLst>
          </a:prstGeom>
          <a:solidFill>
            <a:srgbClr val="FFFFFF">
              <a:shade val="85000"/>
            </a:srgbClr>
          </a:solidFill>
          <a:ln w="28575" cap="sq">
            <a:solidFill>
              <a:schemeClr val="bg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Ellipse 12">
            <a:extLst>
              <a:ext uri="{FF2B5EF4-FFF2-40B4-BE49-F238E27FC236}">
                <a16:creationId xmlns:a16="http://schemas.microsoft.com/office/drawing/2014/main" id="{271E59A7-EAAD-B148-B280-E711F93474E6}"/>
              </a:ext>
            </a:extLst>
          </p:cNvPr>
          <p:cNvSpPr/>
          <p:nvPr/>
        </p:nvSpPr>
        <p:spPr>
          <a:xfrm>
            <a:off x="7965299" y="6062509"/>
            <a:ext cx="725556" cy="7354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21">
            <a:extLst>
              <a:ext uri="{FF2B5EF4-FFF2-40B4-BE49-F238E27FC236}">
                <a16:creationId xmlns:a16="http://schemas.microsoft.com/office/drawing/2014/main" id="{42A242D9-7085-4444-B906-31A6D2147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599" b="56920"/>
          <a:stretch>
            <a:fillRect/>
          </a:stretch>
        </p:blipFill>
        <p:spPr bwMode="auto">
          <a:xfrm>
            <a:off x="6096000" y="0"/>
            <a:ext cx="60960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9CF5D7B9-F6F5-E146-96EE-0D2CAB8637C3}"/>
              </a:ext>
            </a:extLst>
          </p:cNvPr>
          <p:cNvSpPr/>
          <p:nvPr/>
        </p:nvSpPr>
        <p:spPr>
          <a:xfrm>
            <a:off x="6096000" y="1851919"/>
            <a:ext cx="6096000" cy="1384995"/>
          </a:xfrm>
          <a:prstGeom prst="rect">
            <a:avLst/>
          </a:prstGeom>
          <a:solidFill>
            <a:schemeClr val="bg1"/>
          </a:solidFill>
        </p:spPr>
        <p:txBody>
          <a:bodyPr>
            <a:spAutoFit/>
          </a:bodyPr>
          <a:lstStyle/>
          <a:p>
            <a:pPr>
              <a:spcBef>
                <a:spcPct val="0"/>
              </a:spcBef>
            </a:pPr>
            <a:r>
              <a:rPr lang="fr-FR" altLang="fr-FR" sz="1200" b="1" dirty="0"/>
              <a:t>Le</a:t>
            </a:r>
            <a:r>
              <a:rPr lang="fr-FR" altLang="fr-FR" sz="1200" dirty="0"/>
              <a:t> </a:t>
            </a:r>
            <a:r>
              <a:rPr lang="fr-FR" altLang="fr-FR" sz="1200" b="1" dirty="0"/>
              <a:t>pont de Saint-Nazaire</a:t>
            </a:r>
            <a:r>
              <a:rPr lang="fr-FR" altLang="fr-FR" sz="1200" dirty="0"/>
              <a:t> </a:t>
            </a:r>
          </a:p>
          <a:p>
            <a:pPr>
              <a:spcBef>
                <a:spcPct val="0"/>
              </a:spcBef>
            </a:pPr>
            <a:r>
              <a:rPr lang="fr-FR" altLang="fr-FR" sz="1200" dirty="0"/>
              <a:t>Pont à haubans (le tablier est suspendu par des câbles, eux-mêmes étant soutenus par des pylônes) multicâbles en éventail qui enjambe l'estuaire de la Loire et relie la ville de Saint-Nazaire sur la rive droite au nord, à Saint-Brevin-les-Pins sur la rive gauche au sud. Le pont inauguré en 1975 </a:t>
            </a:r>
            <a:r>
              <a:rPr lang="fr-FR" altLang="fr-FR" sz="1200" b="1" dirty="0"/>
              <a:t>mesure 720 m </a:t>
            </a:r>
            <a:r>
              <a:rPr lang="fr-FR" altLang="fr-FR" sz="1200" dirty="0"/>
              <a:t>; l'ensemble des ouvrages, avec les viaducs d'accès, représente une longueur totale de 3 356 m, ce qui fait du pont de Saint-Nazaire </a:t>
            </a:r>
            <a:r>
              <a:rPr lang="fr-FR" altLang="fr-FR" sz="1200" b="1" dirty="0"/>
              <a:t>le plus long pont de France</a:t>
            </a:r>
            <a:r>
              <a:rPr lang="fr-FR" altLang="fr-FR" sz="1200" dirty="0"/>
              <a:t>. </a:t>
            </a:r>
          </a:p>
        </p:txBody>
      </p:sp>
      <p:sp>
        <p:nvSpPr>
          <p:cNvPr id="16" name="Rectangle 15">
            <a:extLst>
              <a:ext uri="{FF2B5EF4-FFF2-40B4-BE49-F238E27FC236}">
                <a16:creationId xmlns:a16="http://schemas.microsoft.com/office/drawing/2014/main" id="{6E005B70-E3E4-7B44-B429-788B4CBC2994}"/>
              </a:ext>
            </a:extLst>
          </p:cNvPr>
          <p:cNvSpPr/>
          <p:nvPr/>
        </p:nvSpPr>
        <p:spPr>
          <a:xfrm>
            <a:off x="-1" y="2269388"/>
            <a:ext cx="3080551" cy="1169551"/>
          </a:xfrm>
          <a:prstGeom prst="rect">
            <a:avLst/>
          </a:prstGeom>
        </p:spPr>
        <p:txBody>
          <a:bodyPr wrap="square">
            <a:spAutoFit/>
          </a:bodyPr>
          <a:lstStyle/>
          <a:p>
            <a:pPr>
              <a:lnSpc>
                <a:spcPct val="100000"/>
              </a:lnSpc>
              <a:spcBef>
                <a:spcPct val="0"/>
              </a:spcBef>
              <a:buFontTx/>
              <a:buNone/>
            </a:pPr>
            <a:r>
              <a:rPr lang="fr-FR" altLang="fr-FR" sz="1400" b="1" dirty="0">
                <a:solidFill>
                  <a:schemeClr val="bg1"/>
                </a:solidFill>
              </a:rPr>
              <a:t>Limite transversale de la mer</a:t>
            </a:r>
          </a:p>
          <a:p>
            <a:pPr>
              <a:lnSpc>
                <a:spcPct val="100000"/>
              </a:lnSpc>
              <a:spcBef>
                <a:spcPct val="0"/>
              </a:spcBef>
              <a:buFontTx/>
              <a:buNone/>
            </a:pPr>
            <a:r>
              <a:rPr lang="fr-FR" altLang="fr-FR" sz="1400" dirty="0">
                <a:solidFill>
                  <a:schemeClr val="bg1"/>
                </a:solidFill>
              </a:rPr>
              <a:t>(frontière entre espace fluvial et maritime)</a:t>
            </a:r>
          </a:p>
          <a:p>
            <a:pPr>
              <a:lnSpc>
                <a:spcPct val="100000"/>
              </a:lnSpc>
              <a:spcBef>
                <a:spcPct val="0"/>
              </a:spcBef>
              <a:buFontTx/>
              <a:buNone/>
            </a:pPr>
            <a:r>
              <a:rPr lang="fr-FR" altLang="fr-FR" sz="1400" dirty="0">
                <a:solidFill>
                  <a:schemeClr val="bg1"/>
                </a:solidFill>
              </a:rPr>
              <a:t>Pointe de </a:t>
            </a:r>
            <a:r>
              <a:rPr lang="fr-FR" altLang="fr-FR" sz="1400" dirty="0" err="1">
                <a:solidFill>
                  <a:schemeClr val="bg1"/>
                </a:solidFill>
              </a:rPr>
              <a:t>Mindin</a:t>
            </a:r>
            <a:endParaRPr lang="fr-FR" altLang="fr-FR" sz="1400" dirty="0">
              <a:solidFill>
                <a:schemeClr val="bg1"/>
              </a:solidFill>
            </a:endParaRPr>
          </a:p>
          <a:p>
            <a:pPr>
              <a:lnSpc>
                <a:spcPct val="100000"/>
              </a:lnSpc>
              <a:spcBef>
                <a:spcPct val="0"/>
              </a:spcBef>
              <a:buFontTx/>
              <a:buNone/>
            </a:pPr>
            <a:r>
              <a:rPr lang="fr-FR" altLang="fr-FR" sz="1400" b="1" dirty="0">
                <a:solidFill>
                  <a:srgbClr val="FFFF00"/>
                </a:solidFill>
              </a:rPr>
              <a:t>Plage et baignade interdites au public</a:t>
            </a:r>
          </a:p>
        </p:txBody>
      </p:sp>
    </p:spTree>
    <p:extLst>
      <p:ext uri="{BB962C8B-B14F-4D97-AF65-F5344CB8AC3E}">
        <p14:creationId xmlns:p14="http://schemas.microsoft.com/office/powerpoint/2010/main" val="2023856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E0CC35-87AF-C444-B4E3-75992ED5BC8D}"/>
              </a:ext>
            </a:extLst>
          </p:cNvPr>
          <p:cNvSpPr>
            <a:spLocks noGrp="1"/>
          </p:cNvSpPr>
          <p:nvPr>
            <p:ph type="title"/>
          </p:nvPr>
        </p:nvSpPr>
        <p:spPr>
          <a:xfrm>
            <a:off x="107091" y="120353"/>
            <a:ext cx="10515600" cy="658605"/>
          </a:xfrm>
        </p:spPr>
        <p:txBody>
          <a:bodyPr>
            <a:normAutofit/>
          </a:bodyPr>
          <a:lstStyle/>
          <a:p>
            <a:r>
              <a:rPr lang="fr-FR" sz="3600" dirty="0"/>
              <a:t>L’œuvre : </a:t>
            </a:r>
            <a:r>
              <a:rPr lang="fr-FR" sz="3600" b="1" i="1" u="sng" dirty="0"/>
              <a:t>Serpent d’Océan </a:t>
            </a:r>
            <a:r>
              <a:rPr lang="fr-FR" sz="1600" dirty="0">
                <a:solidFill>
                  <a:srgbClr val="FF0000"/>
                </a:solidFill>
              </a:rPr>
              <a:t>(</a:t>
            </a:r>
            <a:r>
              <a:rPr lang="fr-FR" sz="1600" b="1" i="1" dirty="0">
                <a:solidFill>
                  <a:srgbClr val="FF0000"/>
                </a:solidFill>
              </a:rPr>
              <a:t>ne pas mettre le pronom personnel</a:t>
            </a:r>
            <a:r>
              <a:rPr lang="fr-FR" sz="1600" dirty="0">
                <a:solidFill>
                  <a:srgbClr val="FF0000"/>
                </a:solidFill>
              </a:rPr>
              <a:t>)</a:t>
            </a:r>
            <a:endParaRPr lang="fr-FR" sz="3600" dirty="0">
              <a:solidFill>
                <a:srgbClr val="FF0000"/>
              </a:solidFill>
            </a:endParaRPr>
          </a:p>
        </p:txBody>
      </p:sp>
      <p:sp>
        <p:nvSpPr>
          <p:cNvPr id="4" name="ZoneTexte 3">
            <a:extLst>
              <a:ext uri="{FF2B5EF4-FFF2-40B4-BE49-F238E27FC236}">
                <a16:creationId xmlns:a16="http://schemas.microsoft.com/office/drawing/2014/main" id="{EFD54FB9-174F-8B45-8271-7C799B4F93A7}"/>
              </a:ext>
            </a:extLst>
          </p:cNvPr>
          <p:cNvSpPr txBox="1"/>
          <p:nvPr/>
        </p:nvSpPr>
        <p:spPr>
          <a:xfrm>
            <a:off x="107092" y="778958"/>
            <a:ext cx="7804456" cy="2862322"/>
          </a:xfrm>
          <a:prstGeom prst="rect">
            <a:avLst/>
          </a:prstGeom>
          <a:noFill/>
        </p:spPr>
        <p:txBody>
          <a:bodyPr wrap="square" rtlCol="0">
            <a:spAutoFit/>
          </a:bodyPr>
          <a:lstStyle/>
          <a:p>
            <a:r>
              <a:rPr lang="fr-FR" dirty="0"/>
              <a:t>Sculpture </a:t>
            </a:r>
            <a:r>
              <a:rPr lang="fr-FR" b="1" dirty="0">
                <a:solidFill>
                  <a:srgbClr val="FF0000"/>
                </a:solidFill>
              </a:rPr>
              <a:t>monumentale </a:t>
            </a:r>
            <a:r>
              <a:rPr lang="fr-FR" dirty="0"/>
              <a:t>en aluminium, 2012</a:t>
            </a:r>
          </a:p>
          <a:p>
            <a:r>
              <a:rPr lang="fr-FR" dirty="0"/>
              <a:t>L. 128 m, H. 3 m, création </a:t>
            </a:r>
            <a:r>
              <a:rPr lang="fr-FR" b="1" dirty="0">
                <a:solidFill>
                  <a:srgbClr val="FF0000"/>
                </a:solidFill>
              </a:rPr>
              <a:t>pérenne</a:t>
            </a:r>
            <a:r>
              <a:rPr lang="fr-FR" dirty="0"/>
              <a:t> dans le cadre du </a:t>
            </a:r>
            <a:r>
              <a:rPr lang="fr-FR" b="1" dirty="0"/>
              <a:t>Parcours Estuaire</a:t>
            </a:r>
            <a:r>
              <a:rPr lang="fr-FR" dirty="0"/>
              <a:t>. </a:t>
            </a:r>
          </a:p>
          <a:p>
            <a:r>
              <a:rPr lang="fr-FR" dirty="0"/>
              <a:t>Saint-Brevin-les-Pins, Pointe de </a:t>
            </a:r>
            <a:r>
              <a:rPr lang="fr-FR" dirty="0" err="1"/>
              <a:t>Mindin</a:t>
            </a:r>
            <a:r>
              <a:rPr lang="fr-FR" dirty="0"/>
              <a:t>, Loire-Atlantique.  </a:t>
            </a:r>
          </a:p>
          <a:p>
            <a:endParaRPr lang="fr-FR" dirty="0"/>
          </a:p>
          <a:p>
            <a:pPr algn="r"/>
            <a:r>
              <a:rPr lang="fr-FR" dirty="0"/>
              <a:t>Ce squelette apparaît comme issu d’une fouille archéologique. Son mouvement le rend vivant : on devine qu’il a traversé les mers pour venir échouer sa gueule démesurée sur cette plage. La ligne de ses vertèbres joue avec la courbe du pont de Saint-Nazaire, et la manière dont il se pose rappelle l’architecture des carrelets, ces pêcheries typiques de la côte atlantique.</a:t>
            </a:r>
            <a:r>
              <a:rPr lang="fr-FR" dirty="0">
                <a:effectLst/>
              </a:rPr>
              <a:t> </a:t>
            </a:r>
            <a:endParaRPr lang="fr-FR" dirty="0"/>
          </a:p>
          <a:p>
            <a:r>
              <a:rPr lang="fr-FR" dirty="0"/>
              <a:t> </a:t>
            </a:r>
          </a:p>
        </p:txBody>
      </p:sp>
      <p:pic>
        <p:nvPicPr>
          <p:cNvPr id="8" name="Image 4">
            <a:extLst>
              <a:ext uri="{FF2B5EF4-FFF2-40B4-BE49-F238E27FC236}">
                <a16:creationId xmlns:a16="http://schemas.microsoft.com/office/drawing/2014/main" id="{4275B8ED-4DF6-EA4E-9501-E9B81EA2A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0747" y="249252"/>
            <a:ext cx="4061254" cy="304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a:extLst>
              <a:ext uri="{FF2B5EF4-FFF2-40B4-BE49-F238E27FC236}">
                <a16:creationId xmlns:a16="http://schemas.microsoft.com/office/drawing/2014/main" id="{61030A1F-C07E-9547-93AC-F1737041B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955" y="3422319"/>
            <a:ext cx="10307046" cy="343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e 15">
            <a:extLst>
              <a:ext uri="{FF2B5EF4-FFF2-40B4-BE49-F238E27FC236}">
                <a16:creationId xmlns:a16="http://schemas.microsoft.com/office/drawing/2014/main" id="{765F9779-F58F-C445-8DD8-51574C950C83}"/>
              </a:ext>
            </a:extLst>
          </p:cNvPr>
          <p:cNvGrpSpPr>
            <a:grpSpLocks/>
          </p:cNvGrpSpPr>
          <p:nvPr/>
        </p:nvGrpSpPr>
        <p:grpSpPr bwMode="auto">
          <a:xfrm>
            <a:off x="-1" y="3051313"/>
            <a:ext cx="2703444" cy="3806687"/>
            <a:chOff x="1174197" y="3353786"/>
            <a:chExt cx="2333406" cy="3478814"/>
          </a:xfrm>
        </p:grpSpPr>
        <p:pic>
          <p:nvPicPr>
            <p:cNvPr id="12" name="Picture 2">
              <a:extLst>
                <a:ext uri="{FF2B5EF4-FFF2-40B4-BE49-F238E27FC236}">
                  <a16:creationId xmlns:a16="http://schemas.microsoft.com/office/drawing/2014/main" id="{7488D94F-D39E-0C4C-9122-069C2E4CDA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113" b="10030"/>
            <a:stretch/>
          </p:blipFill>
          <p:spPr bwMode="auto">
            <a:xfrm>
              <a:off x="1174197" y="3353786"/>
              <a:ext cx="2333405" cy="25443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3">
              <a:extLst>
                <a:ext uri="{FF2B5EF4-FFF2-40B4-BE49-F238E27FC236}">
                  <a16:creationId xmlns:a16="http://schemas.microsoft.com/office/drawing/2014/main" id="{7BC08460-E6BD-B141-9963-7E16D66278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198" y="5326532"/>
              <a:ext cx="2333405" cy="15060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1395921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3064</TotalTime>
  <Words>2962</Words>
  <Application>Microsoft Macintosh PowerPoint</Application>
  <PresentationFormat>Grand écran</PresentationFormat>
  <Paragraphs>200</Paragraphs>
  <Slides>20</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20</vt:i4>
      </vt:variant>
    </vt:vector>
  </HeadingPairs>
  <TitlesOfParts>
    <vt:vector size="27" baseType="lpstr">
      <vt:lpstr>Aharoni</vt:lpstr>
      <vt:lpstr>Arial</vt:lpstr>
      <vt:lpstr>Calibri</vt:lpstr>
      <vt:lpstr>Calibri Light</vt:lpstr>
      <vt:lpstr>Courier New</vt:lpstr>
      <vt:lpstr>Times New Roman</vt:lpstr>
      <vt:lpstr>Thème Office</vt:lpstr>
      <vt:lpstr>Présentation PowerPoint</vt:lpstr>
      <vt:lpstr>L’artiste : Huang (son nom) Yong Ping (1954-2019)</vt:lpstr>
      <vt:lpstr>Fiche téléchargeable en pdf sûr https://www.profartspla.info/images/lycee/2021/fiches/bio_HYP.pdf </vt:lpstr>
      <vt:lpstr>Le projet : Parcours estuaire</vt:lpstr>
      <vt:lpstr>Le projet : Parcours estuaire</vt:lpstr>
      <vt:lpstr>Le projet : Parcours estuaire</vt:lpstr>
      <vt:lpstr>Présentation PowerPoint</vt:lpstr>
      <vt:lpstr>Le lieu : site finalement choisi La Pointe de Mindin</vt:lpstr>
      <vt:lpstr>L’œuvre : Serpent d’Océan (ne pas mettre le pronom personnel)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Eléments biographiques et autres œuvres de l’artiste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Corinne Bourdenet Vicaire</dc:creator>
  <cp:lastModifiedBy>Corinne Bourdenet Vicaire</cp:lastModifiedBy>
  <cp:revision>56</cp:revision>
  <dcterms:created xsi:type="dcterms:W3CDTF">2020-10-10T16:50:34Z</dcterms:created>
  <dcterms:modified xsi:type="dcterms:W3CDTF">2022-07-25T18:45:35Z</dcterms:modified>
</cp:coreProperties>
</file>